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1" r:id="rId5"/>
    <p:sldId id="262" r:id="rId6"/>
    <p:sldId id="290" r:id="rId7"/>
    <p:sldId id="285" r:id="rId8"/>
    <p:sldId id="286" r:id="rId9"/>
    <p:sldId id="287" r:id="rId10"/>
    <p:sldId id="288" r:id="rId11"/>
    <p:sldId id="260" r:id="rId12"/>
    <p:sldId id="264" r:id="rId13"/>
    <p:sldId id="267" r:id="rId14"/>
    <p:sldId id="272" r:id="rId15"/>
    <p:sldId id="274" r:id="rId16"/>
    <p:sldId id="275" r:id="rId17"/>
    <p:sldId id="278" r:id="rId18"/>
    <p:sldId id="279" r:id="rId19"/>
    <p:sldId id="280" r:id="rId20"/>
    <p:sldId id="265" r:id="rId21"/>
    <p:sldId id="281" r:id="rId22"/>
    <p:sldId id="289" r:id="rId23"/>
    <p:sldId id="282" r:id="rId2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4052"/>
  </p:normalViewPr>
  <p:slideViewPr>
    <p:cSldViewPr snapToGrid="0" snapToObjects="1">
      <p:cViewPr varScale="1">
        <p:scale>
          <a:sx n="86" d="100"/>
          <a:sy n="86" d="100"/>
        </p:scale>
        <p:origin x="1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Clic para editar título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348225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Clic para editar título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56626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Clic para editar título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647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Clic para editar título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413312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Clic para editar título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013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Clic para editar título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022908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412884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Clic para editar título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62364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Clic para editar título</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53265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Clic para editar título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31276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Clic para editar título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68182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Clic para editar título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29785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Clic para editar título</a:t>
            </a:r>
            <a:endParaRPr lang="en-US" dirty="0"/>
          </a:p>
        </p:txBody>
      </p:sp>
      <p:sp>
        <p:nvSpPr>
          <p:cNvPr id="3" name="Date Placeholder 2"/>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04517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205226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Clic para editar título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7195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Clic para editar título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309FE2C-07D3-374B-A613-81CB89259858}" type="datetimeFigureOut">
              <a:rPr lang="es-ES_tradnl" smtClean="0"/>
              <a:t>22/1/18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0387612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Clic para editar título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09FE2C-07D3-374B-A613-81CB89259858}" type="datetimeFigureOut">
              <a:rPr lang="es-ES_tradnl" smtClean="0"/>
              <a:t>22/1/18</a:t>
            </a:fld>
            <a:endParaRPr lang="es-ES_trad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3A47C5-BDB5-4349-95C6-D739A278EA48}" type="slidenum">
              <a:rPr lang="es-ES_tradnl" smtClean="0"/>
              <a:t>‹Nr.›</a:t>
            </a:fld>
            <a:endParaRPr lang="es-ES_tradnl"/>
          </a:p>
        </p:txBody>
      </p:sp>
    </p:spTree>
    <p:extLst>
      <p:ext uri="{BB962C8B-B14F-4D97-AF65-F5344CB8AC3E}">
        <p14:creationId xmlns:p14="http://schemas.microsoft.com/office/powerpoint/2010/main" val="1462188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smtClean="0"/>
              <a:t>PROYECTO DE VIDA Y ADOLESCENCIA</a:t>
            </a:r>
            <a:endParaRPr lang="es-ES_tradnl" dirty="0"/>
          </a:p>
        </p:txBody>
      </p:sp>
      <p:sp>
        <p:nvSpPr>
          <p:cNvPr id="3" name="Subtítulo 2"/>
          <p:cNvSpPr>
            <a:spLocks noGrp="1"/>
          </p:cNvSpPr>
          <p:nvPr>
            <p:ph type="subTitle" idx="1"/>
          </p:nvPr>
        </p:nvSpPr>
        <p:spPr/>
        <p:txBody>
          <a:bodyPr>
            <a:normAutofit lnSpcReduction="10000"/>
          </a:bodyPr>
          <a:lstStyle/>
          <a:p>
            <a:r>
              <a:rPr lang="es-ES_tradnl" dirty="0" smtClean="0"/>
              <a:t>Dr. Felipe Gutierrez Gutierrez</a:t>
            </a:r>
          </a:p>
          <a:p>
            <a:r>
              <a:rPr lang="es-ES_tradnl" dirty="0" smtClean="0"/>
              <a:t>Dir. Del Centro de Terapia Familiar y de Pareja</a:t>
            </a:r>
          </a:p>
          <a:p>
            <a:r>
              <a:rPr lang="es-ES_tradnl" dirty="0" smtClean="0"/>
              <a:t>Puebla </a:t>
            </a:r>
            <a:r>
              <a:rPr lang="es-ES_tradnl" dirty="0" err="1" smtClean="0"/>
              <a:t>Mex</a:t>
            </a:r>
            <a:r>
              <a:rPr lang="es-ES_tradnl" dirty="0" smtClean="0"/>
              <a:t>.</a:t>
            </a:r>
            <a:endParaRPr lang="es-ES_tradnl" dirty="0"/>
          </a:p>
        </p:txBody>
      </p:sp>
    </p:spTree>
    <p:extLst>
      <p:ext uri="{BB962C8B-B14F-4D97-AF65-F5344CB8AC3E}">
        <p14:creationId xmlns:p14="http://schemas.microsoft.com/office/powerpoint/2010/main" val="203567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89549"/>
            <a:ext cx="8596668" cy="5351814"/>
          </a:xfrm>
        </p:spPr>
        <p:txBody>
          <a:bodyPr>
            <a:normAutofit/>
          </a:bodyPr>
          <a:lstStyle/>
          <a:p>
            <a:r>
              <a:rPr lang="es-ES_tradnl" dirty="0"/>
              <a:t>6. </a:t>
            </a:r>
            <a:r>
              <a:rPr lang="es-ES_tradnl" b="1" dirty="0"/>
              <a:t>Malos tratos</a:t>
            </a:r>
            <a:r>
              <a:rPr lang="es-ES_tradnl" dirty="0"/>
              <a:t>. Una cuarta parte de las denuncias interpuestas por mujeres que sufren malos tratos son de menores de 20 años. </a:t>
            </a:r>
            <a:br>
              <a:rPr lang="es-ES_tradnl" dirty="0"/>
            </a:br>
            <a:r>
              <a:rPr lang="es-ES_tradnl" dirty="0"/>
              <a:t/>
            </a:r>
            <a:br>
              <a:rPr lang="es-ES_tradnl" dirty="0"/>
            </a:br>
            <a:r>
              <a:rPr lang="es-ES_tradnl" dirty="0"/>
              <a:t>7. </a:t>
            </a:r>
            <a:r>
              <a:rPr lang="es-ES_tradnl" b="1" dirty="0"/>
              <a:t>Problemas derivados del mal uso de Internet</a:t>
            </a:r>
            <a:r>
              <a:rPr lang="es-ES_tradnl" dirty="0"/>
              <a:t>. La adicción a Internet afecta, sobre todo, a chicos mayores. Según un estudio publicado en "Evidencias de Pediatría", son jóvenes que dedican más de 20 horas semanales a la web y la utilizan para jugar "</a:t>
            </a:r>
            <a:r>
              <a:rPr lang="es-ES_tradnl" dirty="0" err="1"/>
              <a:t>on</a:t>
            </a:r>
            <a:r>
              <a:rPr lang="es-ES_tradnl" dirty="0"/>
              <a:t> line". </a:t>
            </a:r>
            <a:br>
              <a:rPr lang="es-ES_tradnl" dirty="0"/>
            </a:br>
            <a:r>
              <a:rPr lang="es-ES_tradnl" dirty="0"/>
              <a:t/>
            </a:r>
            <a:br>
              <a:rPr lang="es-ES_tradnl" dirty="0"/>
            </a:br>
            <a:r>
              <a:rPr lang="es-ES_tradnl" dirty="0"/>
              <a:t>8. </a:t>
            </a:r>
            <a:r>
              <a:rPr lang="es-ES_tradnl" b="1" dirty="0"/>
              <a:t>Sectas y socioadicciones</a:t>
            </a:r>
            <a:r>
              <a:rPr lang="es-ES_tradnl" dirty="0"/>
              <a:t>. Según el Instituto de Sociología Aplicada, en España hay 150.000 jóvenes que pertenecen a sectas. </a:t>
            </a:r>
            <a:br>
              <a:rPr lang="es-ES_tradnl" dirty="0"/>
            </a:br>
            <a:r>
              <a:rPr lang="es-ES_tradnl" dirty="0"/>
              <a:t/>
            </a:r>
            <a:br>
              <a:rPr lang="es-ES_tradnl" dirty="0"/>
            </a:br>
            <a:r>
              <a:rPr lang="es-ES_tradnl" dirty="0"/>
              <a:t>9. </a:t>
            </a:r>
            <a:r>
              <a:rPr lang="es-ES_tradnl" b="1" dirty="0"/>
              <a:t>Depresión y trastornos emocionales</a:t>
            </a:r>
            <a:r>
              <a:rPr lang="es-ES_tradnl" dirty="0"/>
              <a:t>. Responsables del 10,75% de las muertes de adolescentes, según el Instituto de la Juventud (INJUVE.) </a:t>
            </a:r>
            <a:br>
              <a:rPr lang="es-ES_tradnl" dirty="0"/>
            </a:br>
            <a:r>
              <a:rPr lang="es-ES_tradnl" dirty="0"/>
              <a:t/>
            </a:r>
            <a:br>
              <a:rPr lang="es-ES_tradnl" dirty="0"/>
            </a:br>
            <a:r>
              <a:rPr lang="es-ES_tradnl" dirty="0"/>
              <a:t>10. </a:t>
            </a:r>
            <a:r>
              <a:rPr lang="es-ES_tradnl" b="1" dirty="0"/>
              <a:t>Accidentes de tráfico</a:t>
            </a:r>
            <a:r>
              <a:rPr lang="es-ES_tradnl" dirty="0"/>
              <a:t>. Son responsables del 33% de los fallecimientos de jóvenes, según estudios del INJUVE.</a:t>
            </a:r>
          </a:p>
          <a:p>
            <a:r>
              <a:rPr lang="es-ES_tradnl" dirty="0"/>
              <a:t> </a:t>
            </a:r>
          </a:p>
          <a:p>
            <a:endParaRPr lang="es-ES_tradnl" dirty="0"/>
          </a:p>
        </p:txBody>
      </p:sp>
    </p:spTree>
    <p:extLst>
      <p:ext uri="{BB962C8B-B14F-4D97-AF65-F5344CB8AC3E}">
        <p14:creationId xmlns:p14="http://schemas.microsoft.com/office/powerpoint/2010/main" val="122541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94872"/>
            <a:ext cx="8596668" cy="809469"/>
          </a:xfrm>
        </p:spPr>
        <p:txBody>
          <a:bodyPr/>
          <a:lstStyle/>
          <a:p>
            <a:r>
              <a:rPr lang="es-ES_tradnl" dirty="0" smtClean="0"/>
              <a:t>MODELOS A SEGUIR</a:t>
            </a:r>
            <a:endParaRPr lang="es-ES_tradnl" dirty="0"/>
          </a:p>
        </p:txBody>
      </p:sp>
      <p:sp>
        <p:nvSpPr>
          <p:cNvPr id="3" name="Marcador de contenido 2"/>
          <p:cNvSpPr>
            <a:spLocks noGrp="1"/>
          </p:cNvSpPr>
          <p:nvPr>
            <p:ph idx="1"/>
          </p:nvPr>
        </p:nvSpPr>
        <p:spPr>
          <a:xfrm>
            <a:off x="677334" y="1004341"/>
            <a:ext cx="8596668" cy="5037021"/>
          </a:xfrm>
        </p:spPr>
        <p:txBody>
          <a:bodyPr>
            <a:normAutofit/>
          </a:bodyPr>
          <a:lstStyle/>
          <a:p>
            <a:r>
              <a:rPr lang="es-ES_tradnl" sz="2800" dirty="0" smtClean="0"/>
              <a:t>Aquí lo que se pretende es que el estudiante conozca algo así como el perfil de grandes triunfadores en la vida, en que triunfaron y que conozcan un poco de su vida y que hicieron para triunfar, sobre todo en las áreas en las que están interesados los jóvenes.</a:t>
            </a:r>
          </a:p>
          <a:p>
            <a:r>
              <a:rPr lang="es-ES_tradnl" sz="2800" dirty="0" smtClean="0"/>
              <a:t>Que ellos elijan sus personajes favoritos e investiguen sus vidas, que descubran todo lo que tuvieron que hacer para llegar a conseguir lo que consiguieron.</a:t>
            </a:r>
            <a:endParaRPr lang="es-ES_tradnl" sz="2800" dirty="0"/>
          </a:p>
        </p:txBody>
      </p:sp>
    </p:spTree>
    <p:extLst>
      <p:ext uri="{BB962C8B-B14F-4D97-AF65-F5344CB8AC3E}">
        <p14:creationId xmlns:p14="http://schemas.microsoft.com/office/powerpoint/2010/main" val="1644176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884421"/>
            <a:ext cx="8596668" cy="5156942"/>
          </a:xfrm>
        </p:spPr>
        <p:txBody>
          <a:bodyPr>
            <a:normAutofit/>
          </a:bodyPr>
          <a:lstStyle/>
          <a:p>
            <a:r>
              <a:rPr lang="es-ES_tradnl" sz="3600" dirty="0" smtClean="0"/>
              <a:t>Investigar es conocer el perfil de personalidad de su personaje favorito, como pensaba, que hacia, los pasos que siguió para lograr lo que hizo, con que problemas se encontró, como: Bill </a:t>
            </a:r>
            <a:r>
              <a:rPr lang="es-ES_tradnl" sz="3600" dirty="0" err="1" smtClean="0"/>
              <a:t>Gate</a:t>
            </a:r>
            <a:r>
              <a:rPr lang="es-ES_tradnl" sz="3600" dirty="0" smtClean="0"/>
              <a:t>, Steve Jobs, etc.,</a:t>
            </a:r>
            <a:endParaRPr lang="es-ES_tradnl" sz="3600" dirty="0"/>
          </a:p>
        </p:txBody>
      </p:sp>
    </p:spTree>
    <p:extLst>
      <p:ext uri="{BB962C8B-B14F-4D97-AF65-F5344CB8AC3E}">
        <p14:creationId xmlns:p14="http://schemas.microsoft.com/office/powerpoint/2010/main" val="86100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04539"/>
            <a:ext cx="8596668" cy="5336824"/>
          </a:xfrm>
        </p:spPr>
        <p:txBody>
          <a:bodyPr>
            <a:noAutofit/>
          </a:bodyPr>
          <a:lstStyle/>
          <a:p>
            <a:r>
              <a:rPr lang="es-ES_tradnl" sz="2800" dirty="0" smtClean="0"/>
              <a:t>Sugiero que durante su estadía en la escuela en cualquier grado, hay que estarles promoviendo las siguientes actitudes:</a:t>
            </a:r>
          </a:p>
          <a:p>
            <a:r>
              <a:rPr lang="es-ES_tradnl" sz="2800" dirty="0" smtClean="0"/>
              <a:t>1.- constancia,</a:t>
            </a:r>
          </a:p>
          <a:p>
            <a:r>
              <a:rPr lang="es-ES_tradnl" sz="2800" dirty="0" smtClean="0"/>
              <a:t>2.- pendiente,</a:t>
            </a:r>
          </a:p>
          <a:p>
            <a:r>
              <a:rPr lang="es-ES_tradnl" sz="2800" dirty="0" smtClean="0"/>
              <a:t>3.- no conformidad,</a:t>
            </a:r>
          </a:p>
          <a:p>
            <a:r>
              <a:rPr lang="es-ES_tradnl" sz="2800" dirty="0" smtClean="0"/>
              <a:t>4.- búsqueda,</a:t>
            </a:r>
          </a:p>
          <a:p>
            <a:r>
              <a:rPr lang="es-ES_tradnl" sz="2800" dirty="0" smtClean="0"/>
              <a:t>5.- empujen,</a:t>
            </a:r>
          </a:p>
          <a:p>
            <a:r>
              <a:rPr lang="es-ES_tradnl" sz="2800" dirty="0" smtClean="0"/>
              <a:t>6.- quiero mas,</a:t>
            </a:r>
            <a:endParaRPr lang="es-ES_tradnl" sz="2800" dirty="0"/>
          </a:p>
        </p:txBody>
      </p:sp>
    </p:spTree>
    <p:extLst>
      <p:ext uri="{BB962C8B-B14F-4D97-AF65-F5344CB8AC3E}">
        <p14:creationId xmlns:p14="http://schemas.microsoft.com/office/powerpoint/2010/main" val="141108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24852"/>
            <a:ext cx="8596668" cy="719528"/>
          </a:xfrm>
        </p:spPr>
        <p:txBody>
          <a:bodyPr/>
          <a:lstStyle/>
          <a:p>
            <a:r>
              <a:rPr lang="es-ES_tradnl" dirty="0" smtClean="0"/>
              <a:t>Películas</a:t>
            </a:r>
            <a:endParaRPr lang="es-ES_tradnl" dirty="0"/>
          </a:p>
        </p:txBody>
      </p:sp>
      <p:sp>
        <p:nvSpPr>
          <p:cNvPr id="3" name="Marcador de contenido 2"/>
          <p:cNvSpPr>
            <a:spLocks noGrp="1"/>
          </p:cNvSpPr>
          <p:nvPr>
            <p:ph idx="1"/>
          </p:nvPr>
        </p:nvSpPr>
        <p:spPr>
          <a:xfrm>
            <a:off x="677334" y="944381"/>
            <a:ext cx="8596668" cy="5096982"/>
          </a:xfrm>
        </p:spPr>
        <p:txBody>
          <a:bodyPr/>
          <a:lstStyle/>
          <a:p>
            <a:pPr marL="0" indent="0">
              <a:buNone/>
            </a:pPr>
            <a:r>
              <a:rPr lang="es-ES_tradnl" dirty="0" smtClean="0"/>
              <a:t> </a:t>
            </a:r>
            <a:r>
              <a:rPr lang="es-ES_tradnl" sz="2400" dirty="0"/>
              <a:t>P</a:t>
            </a:r>
            <a:r>
              <a:rPr lang="es-ES_tradnl" sz="2400" dirty="0" smtClean="0"/>
              <a:t>elícula del negrito que forma un equipo de </a:t>
            </a:r>
            <a:r>
              <a:rPr lang="es-ES_tradnl" sz="2400" dirty="0" err="1" smtClean="0"/>
              <a:t>fut</a:t>
            </a:r>
            <a:r>
              <a:rPr lang="es-ES_tradnl" sz="2400" dirty="0" smtClean="0"/>
              <a:t>-bol americano en la cárcel con jóvenes delincuente que después de muchas penurias los hace triunfadores ganan el campeonato y logra que salgan de la cárcel y se rehabilitando teniendo logros mas allá de las drogas y la delincuencia.</a:t>
            </a:r>
          </a:p>
          <a:p>
            <a:r>
              <a:rPr lang="es-ES_tradnl" sz="2400" dirty="0" smtClean="0"/>
              <a:t>San Francisco de Asís.</a:t>
            </a:r>
          </a:p>
          <a:p>
            <a:r>
              <a:rPr lang="es-ES_tradnl" sz="2400" dirty="0" smtClean="0"/>
              <a:t>El poder del dinero: beisbolista frustrado y su modelo matemático para dirigir su equipo.</a:t>
            </a:r>
          </a:p>
          <a:p>
            <a:r>
              <a:rPr lang="es-ES_tradnl" sz="2400" dirty="0" smtClean="0"/>
              <a:t>Viernes rojo: equipo de </a:t>
            </a:r>
            <a:r>
              <a:rPr lang="es-ES_tradnl" sz="2400" dirty="0" err="1" smtClean="0"/>
              <a:t>fut</a:t>
            </a:r>
            <a:r>
              <a:rPr lang="es-ES_tradnl" sz="2400" dirty="0" smtClean="0"/>
              <a:t>-bol americano, del dinero a lo divertido </a:t>
            </a:r>
            <a:r>
              <a:rPr lang="es-ES_tradnl" sz="2400" dirty="0" err="1" smtClean="0"/>
              <a:t>asi</a:t>
            </a:r>
            <a:r>
              <a:rPr lang="es-ES_tradnl" sz="2400" dirty="0" smtClean="0"/>
              <a:t> lo saco adelante a su equipo.</a:t>
            </a:r>
            <a:endParaRPr lang="es-ES_tradnl" sz="2400" dirty="0"/>
          </a:p>
        </p:txBody>
      </p:sp>
    </p:spTree>
    <p:extLst>
      <p:ext uri="{BB962C8B-B14F-4D97-AF65-F5344CB8AC3E}">
        <p14:creationId xmlns:p14="http://schemas.microsoft.com/office/powerpoint/2010/main" val="292578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99607"/>
            <a:ext cx="8596668" cy="5441755"/>
          </a:xfrm>
        </p:spPr>
        <p:txBody>
          <a:bodyPr>
            <a:noAutofit/>
          </a:bodyPr>
          <a:lstStyle/>
          <a:p>
            <a:r>
              <a:rPr lang="es-ES_tradnl" sz="2800" dirty="0" smtClean="0"/>
              <a:t>Los alumnos los pueden elegir tambien por otras razones: por ausencia de figuras parentales dentro de su casa.</a:t>
            </a:r>
          </a:p>
          <a:p>
            <a:r>
              <a:rPr lang="es-ES_tradnl" sz="2800" dirty="0" smtClean="0"/>
              <a:t>Necesitan a alguien que sea su guía, su tutor, su padre, su madre, una persona que les de soporte, que los contenga, sea su asesor, que sean escuchados, comprendidos, como quieren que realicen su proyecto de vida sin estos soportes psicologicos.</a:t>
            </a:r>
            <a:endParaRPr lang="es-ES_tradnl" sz="2800" dirty="0"/>
          </a:p>
        </p:txBody>
      </p:sp>
    </p:spTree>
    <p:extLst>
      <p:ext uri="{BB962C8B-B14F-4D97-AF65-F5344CB8AC3E}">
        <p14:creationId xmlns:p14="http://schemas.microsoft.com/office/powerpoint/2010/main" val="2041300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19922"/>
            <a:ext cx="8596668" cy="659568"/>
          </a:xfrm>
        </p:spPr>
        <p:txBody>
          <a:bodyPr/>
          <a:lstStyle/>
          <a:p>
            <a:r>
              <a:rPr lang="es-ES_tradnl" dirty="0" smtClean="0"/>
              <a:t>RESILIENTES Y VULNERABLES</a:t>
            </a:r>
            <a:endParaRPr lang="es-ES_tradnl" dirty="0"/>
          </a:p>
        </p:txBody>
      </p:sp>
      <p:sp>
        <p:nvSpPr>
          <p:cNvPr id="3" name="Marcador de contenido 2"/>
          <p:cNvSpPr>
            <a:spLocks noGrp="1"/>
          </p:cNvSpPr>
          <p:nvPr>
            <p:ph idx="1"/>
          </p:nvPr>
        </p:nvSpPr>
        <p:spPr>
          <a:xfrm>
            <a:off x="677334" y="1079293"/>
            <a:ext cx="8596668" cy="4962070"/>
          </a:xfrm>
        </p:spPr>
        <p:txBody>
          <a:bodyPr>
            <a:normAutofit/>
          </a:bodyPr>
          <a:lstStyle/>
          <a:p>
            <a:r>
              <a:rPr lang="es-ES_tradnl" sz="3200" dirty="0" smtClean="0"/>
              <a:t>Aquí tenemos otra categoría de jóvenes que están listos para crear un proyecto de vida para triunfar o para fracasar.</a:t>
            </a:r>
          </a:p>
          <a:p>
            <a:r>
              <a:rPr lang="es-ES_tradnl" sz="3200" dirty="0" smtClean="0"/>
              <a:t>En muchas ocasiones investigo como crecieron las personas y si de chicos tuvieron figuras de apego presentes y seguras, esto es un parámetro que me sirve para hacer algún pronostico de una línea de vida con recursos.</a:t>
            </a:r>
            <a:endParaRPr lang="es-ES_tradnl" sz="3200" dirty="0"/>
          </a:p>
        </p:txBody>
      </p:sp>
    </p:spTree>
    <p:extLst>
      <p:ext uri="{BB962C8B-B14F-4D97-AF65-F5344CB8AC3E}">
        <p14:creationId xmlns:p14="http://schemas.microsoft.com/office/powerpoint/2010/main" val="1996801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VISUALIZACION AL FUTURO</a:t>
            </a:r>
            <a:endParaRPr lang="es-ES_tradnl" dirty="0"/>
          </a:p>
        </p:txBody>
      </p:sp>
      <p:sp>
        <p:nvSpPr>
          <p:cNvPr id="3" name="Marcador de contenido 2"/>
          <p:cNvSpPr>
            <a:spLocks noGrp="1"/>
          </p:cNvSpPr>
          <p:nvPr>
            <p:ph idx="1"/>
          </p:nvPr>
        </p:nvSpPr>
        <p:spPr/>
        <p:txBody>
          <a:bodyPr>
            <a:noAutofit/>
          </a:bodyPr>
          <a:lstStyle/>
          <a:p>
            <a:r>
              <a:rPr lang="es-ES_tradnl" sz="3200" dirty="0" smtClean="0"/>
              <a:t>Sembrando proyectos de vida duraderos y posibles a traves de la mente inconsciente. Aquí lo que hago es que los adolescentes visualicen realizando su proyecto de vida y ver que lo lograron, pero lo que tengo que seguir haciendo es: investigar con ellos que hicieron</a:t>
            </a:r>
          </a:p>
          <a:p>
            <a:r>
              <a:rPr lang="es-ES_tradnl" sz="3200" dirty="0" smtClean="0"/>
              <a:t>paso a paso para lograrlo. </a:t>
            </a:r>
            <a:endParaRPr lang="es-ES_tradnl" sz="3200" dirty="0"/>
          </a:p>
        </p:txBody>
      </p:sp>
    </p:spTree>
    <p:extLst>
      <p:ext uri="{BB962C8B-B14F-4D97-AF65-F5344CB8AC3E}">
        <p14:creationId xmlns:p14="http://schemas.microsoft.com/office/powerpoint/2010/main" val="279722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EJERCICIOS:</a:t>
            </a:r>
            <a:endParaRPr lang="es-ES_tradnl" dirty="0"/>
          </a:p>
        </p:txBody>
      </p:sp>
      <p:sp>
        <p:nvSpPr>
          <p:cNvPr id="3" name="Marcador de contenido 2"/>
          <p:cNvSpPr>
            <a:spLocks noGrp="1"/>
          </p:cNvSpPr>
          <p:nvPr>
            <p:ph idx="1"/>
          </p:nvPr>
        </p:nvSpPr>
        <p:spPr>
          <a:xfrm>
            <a:off x="677334" y="1154243"/>
            <a:ext cx="8596668" cy="4887119"/>
          </a:xfrm>
        </p:spPr>
        <p:txBody>
          <a:bodyPr>
            <a:noAutofit/>
          </a:bodyPr>
          <a:lstStyle/>
          <a:p>
            <a:r>
              <a:rPr lang="es-ES_tradnl" sz="5400" dirty="0"/>
              <a:t>1</a:t>
            </a:r>
            <a:r>
              <a:rPr lang="es-ES_tradnl" sz="5400" dirty="0" smtClean="0"/>
              <a:t>.- escribir que cualidades tienen como lideres,</a:t>
            </a:r>
          </a:p>
          <a:p>
            <a:r>
              <a:rPr lang="es-ES_tradnl" sz="5400" dirty="0" smtClean="0"/>
              <a:t>2.- escribir en que fueron triunfadores,</a:t>
            </a:r>
          </a:p>
          <a:p>
            <a:endParaRPr lang="es-ES_tradnl" sz="5400" dirty="0"/>
          </a:p>
        </p:txBody>
      </p:sp>
    </p:spTree>
    <p:extLst>
      <p:ext uri="{BB962C8B-B14F-4D97-AF65-F5344CB8AC3E}">
        <p14:creationId xmlns:p14="http://schemas.microsoft.com/office/powerpoint/2010/main" val="975110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Háganlos lideres de su propio proyecto</a:t>
            </a:r>
            <a:endParaRPr lang="es-ES_tradnl" dirty="0"/>
          </a:p>
        </p:txBody>
      </p:sp>
      <p:sp>
        <p:nvSpPr>
          <p:cNvPr id="3" name="Marcador de contenido 2"/>
          <p:cNvSpPr>
            <a:spLocks noGrp="1"/>
          </p:cNvSpPr>
          <p:nvPr>
            <p:ph idx="1"/>
          </p:nvPr>
        </p:nvSpPr>
        <p:spPr/>
        <p:txBody>
          <a:bodyPr>
            <a:noAutofit/>
          </a:bodyPr>
          <a:lstStyle/>
          <a:p>
            <a:r>
              <a:rPr lang="es-ES_tradnl" sz="3200" dirty="0" smtClean="0"/>
              <a:t>Por favor háganlos pensar, generen mentes investigadoras, pregúntenle constantemente, que analicen, reflexiones, discutan en grupos, ya no mas métodos pedagógicos: verbalistas, libresco, aprendizaje a traves de la memoria, muchas horas de tenerlos sentados, no sean lideres de la palabra invítelos a participar.</a:t>
            </a:r>
            <a:endParaRPr lang="es-ES_tradnl" sz="3200" dirty="0"/>
          </a:p>
        </p:txBody>
      </p:sp>
    </p:spTree>
    <p:extLst>
      <p:ext uri="{BB962C8B-B14F-4D97-AF65-F5344CB8AC3E}">
        <p14:creationId xmlns:p14="http://schemas.microsoft.com/office/powerpoint/2010/main" val="210006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24657"/>
            <a:ext cx="8596668" cy="4631959"/>
          </a:xfrm>
        </p:spPr>
        <p:txBody>
          <a:bodyPr>
            <a:normAutofit/>
          </a:bodyPr>
          <a:lstStyle/>
          <a:p>
            <a:r>
              <a:rPr lang="es-ES_tradnl" sz="4800" dirty="0"/>
              <a:t>C</a:t>
            </a:r>
            <a:r>
              <a:rPr lang="es-ES_tradnl" sz="4800" dirty="0" smtClean="0"/>
              <a:t>ualquier inicio de cualquier empresa, es el inicio de un proyecto de vida, lo podemos iniciar en cualquier momento de nuestra vida.</a:t>
            </a:r>
            <a:endParaRPr lang="es-ES_tradnl" sz="4800" dirty="0"/>
          </a:p>
        </p:txBody>
      </p:sp>
    </p:spTree>
    <p:extLst>
      <p:ext uri="{BB962C8B-B14F-4D97-AF65-F5344CB8AC3E}">
        <p14:creationId xmlns:p14="http://schemas.microsoft.com/office/powerpoint/2010/main" val="682846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14597"/>
            <a:ext cx="8596668" cy="5426765"/>
          </a:xfrm>
        </p:spPr>
        <p:txBody>
          <a:bodyPr>
            <a:noAutofit/>
          </a:bodyPr>
          <a:lstStyle/>
          <a:p>
            <a:r>
              <a:rPr lang="es-ES_tradnl" sz="3200" dirty="0" smtClean="0"/>
              <a:t>No vamos lejos coméntenle su historia ustedes profesores, analícenla, hablen de lo que tuvieron que hacer para lograr lo que lograron, presenten su perfil personal para que ellos aprendan lo que tienen que luchar para tener logros en la vida, y que si realizan un proyecto de vida no piensen que va a hacer fácil.</a:t>
            </a:r>
            <a:endParaRPr lang="es-ES_tradnl" sz="3200" dirty="0"/>
          </a:p>
        </p:txBody>
      </p:sp>
    </p:spTree>
    <p:extLst>
      <p:ext uri="{BB962C8B-B14F-4D97-AF65-F5344CB8AC3E}">
        <p14:creationId xmlns:p14="http://schemas.microsoft.com/office/powerpoint/2010/main" val="1273183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Mi hija 11 años de edad</a:t>
            </a:r>
            <a:endParaRPr lang="es-ES_tradnl" dirty="0"/>
          </a:p>
        </p:txBody>
      </p:sp>
      <p:sp>
        <p:nvSpPr>
          <p:cNvPr id="3" name="Marcador de contenido 2"/>
          <p:cNvSpPr>
            <a:spLocks noGrp="1"/>
          </p:cNvSpPr>
          <p:nvPr>
            <p:ph idx="1"/>
          </p:nvPr>
        </p:nvSpPr>
        <p:spPr>
          <a:xfrm>
            <a:off x="677334" y="1678899"/>
            <a:ext cx="8596668" cy="4362464"/>
          </a:xfrm>
        </p:spPr>
        <p:txBody>
          <a:bodyPr>
            <a:noAutofit/>
          </a:bodyPr>
          <a:lstStyle/>
          <a:p>
            <a:r>
              <a:rPr lang="es-ES_tradnl" sz="3600" dirty="0" smtClean="0"/>
              <a:t>Me estaba contestando mal una tarde, hasta que la para y le dije: mira hija soy un caballero y antes de llamarte la atención quiero que me digas que te pasa ya no te permito que me contestes mal y te ves enojada. Me abrazo y se fue, al rato llega y me pide disculpas y explicas su molestia:</a:t>
            </a:r>
          </a:p>
        </p:txBody>
      </p:sp>
    </p:spTree>
    <p:extLst>
      <p:ext uri="{BB962C8B-B14F-4D97-AF65-F5344CB8AC3E}">
        <p14:creationId xmlns:p14="http://schemas.microsoft.com/office/powerpoint/2010/main" val="2117791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974361"/>
            <a:ext cx="8596668" cy="5067001"/>
          </a:xfrm>
        </p:spPr>
        <p:txBody>
          <a:bodyPr>
            <a:normAutofit/>
          </a:bodyPr>
          <a:lstStyle/>
          <a:p>
            <a:r>
              <a:rPr lang="es-ES_tradnl" sz="3600" dirty="0"/>
              <a:t>“ Mira papa estoy enojada con mi maestra, tuvimos una mañana aburrida, solo copiando temas y habla que habla y mas hablar que hasta dolor de cabeza me dio, no es como el profesor X que el nos hace reír, nos pone a pensar, juega con nosotros, es creativo y trabajamos en equipo.</a:t>
            </a:r>
          </a:p>
          <a:p>
            <a:endParaRPr lang="es-ES_tradnl" dirty="0"/>
          </a:p>
        </p:txBody>
      </p:sp>
    </p:spTree>
    <p:extLst>
      <p:ext uri="{BB962C8B-B14F-4D97-AF65-F5344CB8AC3E}">
        <p14:creationId xmlns:p14="http://schemas.microsoft.com/office/powerpoint/2010/main" val="810728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974361"/>
            <a:ext cx="8596668" cy="5067001"/>
          </a:xfrm>
        </p:spPr>
        <p:txBody>
          <a:bodyPr>
            <a:normAutofit/>
          </a:bodyPr>
          <a:lstStyle/>
          <a:p>
            <a:r>
              <a:rPr lang="es-ES_tradnl" sz="4800" dirty="0" smtClean="0"/>
              <a:t>“ Hija en la vida te vas encontrar esto y mucho mas, tienes que aprender a manejarlo”, me dio un abrazo, un beso y las gracias.</a:t>
            </a:r>
            <a:endParaRPr lang="es-ES_tradnl" sz="4800" dirty="0"/>
          </a:p>
        </p:txBody>
      </p:sp>
    </p:spTree>
    <p:extLst>
      <p:ext uri="{BB962C8B-B14F-4D97-AF65-F5344CB8AC3E}">
        <p14:creationId xmlns:p14="http://schemas.microsoft.com/office/powerpoint/2010/main" val="162950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94479"/>
            <a:ext cx="8596668" cy="5246883"/>
          </a:xfrm>
        </p:spPr>
        <p:txBody>
          <a:bodyPr>
            <a:noAutofit/>
          </a:bodyPr>
          <a:lstStyle/>
          <a:p>
            <a:pPr marL="0" indent="0">
              <a:buNone/>
            </a:pPr>
            <a:r>
              <a:rPr lang="es-ES_tradnl" sz="3600" dirty="0"/>
              <a:t>I</a:t>
            </a:r>
            <a:r>
              <a:rPr lang="es-ES_tradnl" sz="3600" dirty="0" smtClean="0"/>
              <a:t>niciarlo siempre es una oportunidad que nos brinda la vida de buscar los caminos y encontrarlos, quizá algunos tengan mas tiempo de lograrlo, por su economía, por el respaldo económico de la familia que les puedan ofrecer, la verdad es la minoría los que cuentan con este apoyo</a:t>
            </a:r>
            <a:r>
              <a:rPr lang="es-ES_tradnl" sz="3600" dirty="0"/>
              <a:t>.</a:t>
            </a:r>
            <a:r>
              <a:rPr lang="es-ES_tradnl" sz="3600" dirty="0" smtClean="0"/>
              <a:t> </a:t>
            </a:r>
            <a:endParaRPr lang="es-ES_tradnl" sz="3600" dirty="0"/>
          </a:p>
        </p:txBody>
      </p:sp>
    </p:spTree>
    <p:extLst>
      <p:ext uri="{BB962C8B-B14F-4D97-AF65-F5344CB8AC3E}">
        <p14:creationId xmlns:p14="http://schemas.microsoft.com/office/powerpoint/2010/main" val="1561721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84617"/>
            <a:ext cx="8596668" cy="5456746"/>
          </a:xfrm>
        </p:spPr>
        <p:txBody>
          <a:bodyPr>
            <a:noAutofit/>
          </a:bodyPr>
          <a:lstStyle/>
          <a:p>
            <a:r>
              <a:rPr lang="es-ES_tradnl" sz="3600" dirty="0" smtClean="0"/>
              <a:t>Son millones los adolescentes que tienen menos oportunidades para lograr lo que se hayan propuesto, esto parece una carrera para vencer los obstáculos que te pone la vida y son pocos los que logran saltarlos y muchas veces con muchas penalidades.</a:t>
            </a:r>
            <a:endParaRPr lang="es-ES_tradnl" sz="3600" dirty="0"/>
          </a:p>
        </p:txBody>
      </p:sp>
    </p:spTree>
    <p:extLst>
      <p:ext uri="{BB962C8B-B14F-4D97-AF65-F5344CB8AC3E}">
        <p14:creationId xmlns:p14="http://schemas.microsoft.com/office/powerpoint/2010/main" val="199403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94479"/>
            <a:ext cx="8596668" cy="5246883"/>
          </a:xfrm>
        </p:spPr>
        <p:txBody>
          <a:bodyPr>
            <a:normAutofit/>
          </a:bodyPr>
          <a:lstStyle/>
          <a:p>
            <a:r>
              <a:rPr lang="es-ES_tradnl" sz="2800" dirty="0" smtClean="0"/>
              <a:t>Un proyecto es fácil delinearlo y planearlo, con entusiasmo, con fantasías, con los mejores deseos de lograrlo, pero es el tiempo, las oportunidades y los medios los que han de decidirlo. Alguien puede tener toda la energía para emprenderlo, pero no siempre lo planeado se de, mas en estos momentos dificiles por los que pasa nuestro México. Lean a </a:t>
            </a:r>
            <a:r>
              <a:rPr lang="es-ES_tradnl" sz="2800" dirty="0" err="1" smtClean="0"/>
              <a:t>Zigman</a:t>
            </a:r>
            <a:r>
              <a:rPr lang="es-ES_tradnl" sz="2800" dirty="0" smtClean="0"/>
              <a:t> </a:t>
            </a:r>
            <a:r>
              <a:rPr lang="es-ES_tradnl" sz="2800" dirty="0" err="1" smtClean="0"/>
              <a:t>Bauman</a:t>
            </a:r>
            <a:r>
              <a:rPr lang="es-ES_tradnl" sz="2800" dirty="0" smtClean="0"/>
              <a:t>.</a:t>
            </a:r>
            <a:endParaRPr lang="es-ES_tradnl" sz="2800" dirty="0"/>
          </a:p>
        </p:txBody>
      </p:sp>
    </p:spTree>
    <p:extLst>
      <p:ext uri="{BB962C8B-B14F-4D97-AF65-F5344CB8AC3E}">
        <p14:creationId xmlns:p14="http://schemas.microsoft.com/office/powerpoint/2010/main" val="36945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944381"/>
            <a:ext cx="8596668" cy="5096982"/>
          </a:xfrm>
        </p:spPr>
        <p:txBody>
          <a:bodyPr>
            <a:normAutofit/>
          </a:bodyPr>
          <a:lstStyle/>
          <a:p>
            <a:r>
              <a:rPr lang="es-ES_tradnl" sz="2400" b="1" dirty="0"/>
              <a:t>Todos los tipos de proyectos tienen en común una serie de características:</a:t>
            </a:r>
            <a:endParaRPr lang="es-ES_tradnl" sz="2400" dirty="0"/>
          </a:p>
          <a:p>
            <a:r>
              <a:rPr lang="es-ES_tradnl" sz="2400" dirty="0"/>
              <a:t>Cuentan con un propósito.</a:t>
            </a:r>
          </a:p>
          <a:p>
            <a:r>
              <a:rPr lang="es-ES_tradnl" sz="2400" dirty="0"/>
              <a:t>Se resumen en objetivos y metas.</a:t>
            </a:r>
          </a:p>
          <a:p>
            <a:r>
              <a:rPr lang="es-ES_tradnl" sz="2400" dirty="0"/>
              <a:t>Se han de ajustar a un plazo de tiempo limitado.</a:t>
            </a:r>
          </a:p>
          <a:p>
            <a:r>
              <a:rPr lang="es-ES_tradnl" sz="2400" dirty="0"/>
              <a:t>Cuentan con, al menos, una fase de planificación, una de ejecución y una de entrega.</a:t>
            </a:r>
          </a:p>
          <a:p>
            <a:r>
              <a:rPr lang="es-ES_tradnl" sz="2400" dirty="0"/>
              <a:t>Se orientan a la consecución de un resultado.</a:t>
            </a:r>
          </a:p>
          <a:p>
            <a:endParaRPr lang="es-ES_tradnl" sz="2400" dirty="0"/>
          </a:p>
        </p:txBody>
      </p:sp>
    </p:spTree>
    <p:extLst>
      <p:ext uri="{BB962C8B-B14F-4D97-AF65-F5344CB8AC3E}">
        <p14:creationId xmlns:p14="http://schemas.microsoft.com/office/powerpoint/2010/main" val="19073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ENTRE EL HACER Y CONSTRUIR UN PROYECTO DE VIDA</a:t>
            </a:r>
            <a:endParaRPr lang="es-ES_tradnl" dirty="0"/>
          </a:p>
        </p:txBody>
      </p:sp>
      <p:sp>
        <p:nvSpPr>
          <p:cNvPr id="3" name="Marcador de contenido 2"/>
          <p:cNvSpPr>
            <a:spLocks noGrp="1"/>
          </p:cNvSpPr>
          <p:nvPr>
            <p:ph idx="1"/>
          </p:nvPr>
        </p:nvSpPr>
        <p:spPr/>
        <p:txBody>
          <a:bodyPr>
            <a:normAutofit/>
          </a:bodyPr>
          <a:lstStyle/>
          <a:p>
            <a:r>
              <a:rPr lang="es-ES_tradnl" sz="3200" dirty="0" smtClean="0"/>
              <a:t>Hacerlo es fácil, lo que hay que enseñar es a construirlo.</a:t>
            </a:r>
          </a:p>
          <a:p>
            <a:r>
              <a:rPr lang="es-ES_tradnl" sz="3200" dirty="0" smtClean="0"/>
              <a:t>Comencemos con un proyecto aquí y ahora, en la vida cotidiana, que hagan algo diario, una acción, un pensamiento, una emoción, revisarlo constantemente y reflexionar con ellas y con ellos lo que van haciendo.</a:t>
            </a:r>
            <a:endParaRPr lang="es-ES_tradnl" sz="3200" dirty="0"/>
          </a:p>
        </p:txBody>
      </p:sp>
    </p:spTree>
    <p:extLst>
      <p:ext uri="{BB962C8B-B14F-4D97-AF65-F5344CB8AC3E}">
        <p14:creationId xmlns:p14="http://schemas.microsoft.com/office/powerpoint/2010/main" val="177830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La metodología</a:t>
            </a:r>
            <a:endParaRPr lang="es-ES_tradnl" dirty="0"/>
          </a:p>
        </p:txBody>
      </p:sp>
      <p:sp>
        <p:nvSpPr>
          <p:cNvPr id="3" name="Marcador de contenido 2"/>
          <p:cNvSpPr>
            <a:spLocks noGrp="1"/>
          </p:cNvSpPr>
          <p:nvPr>
            <p:ph idx="1"/>
          </p:nvPr>
        </p:nvSpPr>
        <p:spPr/>
        <p:txBody>
          <a:bodyPr>
            <a:noAutofit/>
          </a:bodyPr>
          <a:lstStyle/>
          <a:p>
            <a:r>
              <a:rPr lang="es-ES_tradnl" sz="2800" dirty="0" smtClean="0"/>
              <a:t>Esta es sencilla, solamente se organizan en pasos y se planea, listo, ustedes que están en la vida cotidiana con ellos, son un estimulo constante, supervisión, su Coach, su líder que los mantendrá en la línea.</a:t>
            </a:r>
          </a:p>
          <a:p>
            <a:r>
              <a:rPr lang="es-ES_tradnl" sz="2800" dirty="0" smtClean="0"/>
              <a:t>El caballo perdido que encontró Milton H. Erickson, se monto y llegaron con su dueño: “ como supo que era mío, yo no lo sabia, es el caballo el que lo sabia “.</a:t>
            </a:r>
            <a:endParaRPr lang="es-ES_tradnl" sz="2800" dirty="0"/>
          </a:p>
        </p:txBody>
      </p:sp>
    </p:spTree>
    <p:extLst>
      <p:ext uri="{BB962C8B-B14F-4D97-AF65-F5344CB8AC3E}">
        <p14:creationId xmlns:p14="http://schemas.microsoft.com/office/powerpoint/2010/main" val="172011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882" y="104931"/>
            <a:ext cx="11173918" cy="674558"/>
          </a:xfrm>
        </p:spPr>
        <p:txBody>
          <a:bodyPr>
            <a:normAutofit fontScale="90000"/>
          </a:bodyPr>
          <a:lstStyle/>
          <a:p>
            <a:r>
              <a:rPr lang="es-ES_tradnl" sz="2800" b="1" dirty="0"/>
              <a:t>Los diez problemas más graves entre los adolescentes</a:t>
            </a:r>
            <a:r>
              <a:rPr lang="es-ES_tradnl" sz="2800" dirty="0"/>
              <a:t/>
            </a:r>
            <a:br>
              <a:rPr lang="es-ES_tradnl" sz="2800" dirty="0"/>
            </a:br>
            <a:endParaRPr lang="es-ES_tradnl" sz="2800" dirty="0"/>
          </a:p>
        </p:txBody>
      </p:sp>
      <p:sp>
        <p:nvSpPr>
          <p:cNvPr id="3" name="Marcador de contenido 2"/>
          <p:cNvSpPr>
            <a:spLocks noGrp="1"/>
          </p:cNvSpPr>
          <p:nvPr>
            <p:ph idx="1"/>
          </p:nvPr>
        </p:nvSpPr>
        <p:spPr>
          <a:xfrm>
            <a:off x="677334" y="779489"/>
            <a:ext cx="8596668" cy="5261873"/>
          </a:xfrm>
        </p:spPr>
        <p:txBody>
          <a:bodyPr>
            <a:normAutofit/>
          </a:bodyPr>
          <a:lstStyle/>
          <a:p>
            <a:r>
              <a:rPr lang="es-ES_tradnl" dirty="0"/>
              <a:t/>
            </a:r>
            <a:br>
              <a:rPr lang="es-ES_tradnl" dirty="0"/>
            </a:br>
            <a:r>
              <a:rPr lang="es-ES_tradnl" dirty="0"/>
              <a:t>1. </a:t>
            </a:r>
            <a:r>
              <a:rPr lang="es-ES_tradnl" b="1" dirty="0"/>
              <a:t>Consumo de alcohol</a:t>
            </a:r>
            <a:r>
              <a:rPr lang="es-ES_tradnl" dirty="0"/>
              <a:t>. Lo hace, habitualmente, más del 60% de los jóvenes de 14 a 20 años. </a:t>
            </a:r>
            <a:br>
              <a:rPr lang="es-ES_tradnl" dirty="0"/>
            </a:br>
            <a:r>
              <a:rPr lang="es-ES_tradnl" dirty="0"/>
              <a:t/>
            </a:r>
            <a:br>
              <a:rPr lang="es-ES_tradnl" dirty="0"/>
            </a:br>
            <a:r>
              <a:rPr lang="es-ES_tradnl" dirty="0"/>
              <a:t>2. </a:t>
            </a:r>
            <a:r>
              <a:rPr lang="es-ES_tradnl" b="1" dirty="0"/>
              <a:t>Iniciación en las drogas</a:t>
            </a:r>
            <a:r>
              <a:rPr lang="es-ES_tradnl" dirty="0"/>
              <a:t>. Según datos del Plan Nacional sobre Drogas, el 31% de los adolescentes ha probado el cannabis. </a:t>
            </a:r>
            <a:br>
              <a:rPr lang="es-ES_tradnl" dirty="0"/>
            </a:br>
            <a:r>
              <a:rPr lang="es-ES_tradnl" dirty="0"/>
              <a:t/>
            </a:r>
            <a:br>
              <a:rPr lang="es-ES_tradnl" dirty="0"/>
            </a:br>
            <a:r>
              <a:rPr lang="es-ES_tradnl" dirty="0"/>
              <a:t>3. </a:t>
            </a:r>
            <a:r>
              <a:rPr lang="es-ES_tradnl" b="1" dirty="0"/>
              <a:t>Embarazos no deseados</a:t>
            </a:r>
            <a:r>
              <a:rPr lang="es-ES_tradnl" dirty="0"/>
              <a:t>. Cada año se quedan embarazadas más de 18.000 menores de 19 años, según la Sociedad Española de Medicina de Familia. </a:t>
            </a:r>
            <a:br>
              <a:rPr lang="es-ES_tradnl" dirty="0"/>
            </a:br>
            <a:r>
              <a:rPr lang="es-ES_tradnl" dirty="0"/>
              <a:t/>
            </a:r>
            <a:br>
              <a:rPr lang="es-ES_tradnl" dirty="0"/>
            </a:br>
            <a:r>
              <a:rPr lang="es-ES_tradnl" dirty="0"/>
              <a:t>4. </a:t>
            </a:r>
            <a:r>
              <a:rPr lang="es-ES_tradnl" b="1" dirty="0"/>
              <a:t>Acoso escolar o '</a:t>
            </a:r>
            <a:r>
              <a:rPr lang="es-ES_tradnl" b="1" dirty="0" err="1"/>
              <a:t>bullying</a:t>
            </a:r>
            <a:r>
              <a:rPr lang="es-ES_tradnl" b="1" dirty="0"/>
              <a:t>'</a:t>
            </a:r>
            <a:r>
              <a:rPr lang="es-ES_tradnl" dirty="0"/>
              <a:t> por parte de sus compañeros. Ocurre, según diversos estudios promovidos por el Ministerio de Educación, en hasta el 12% de los alumnos no universitarios. </a:t>
            </a:r>
            <a:br>
              <a:rPr lang="es-ES_tradnl" dirty="0"/>
            </a:br>
            <a:r>
              <a:rPr lang="es-ES_tradnl" dirty="0"/>
              <a:t/>
            </a:r>
            <a:br>
              <a:rPr lang="es-ES_tradnl" dirty="0"/>
            </a:br>
            <a:r>
              <a:rPr lang="es-ES_tradnl" dirty="0"/>
              <a:t>5. T</a:t>
            </a:r>
            <a:r>
              <a:rPr lang="es-ES_tradnl" b="1" dirty="0"/>
              <a:t>rastornos de la imagen y la alimentación</a:t>
            </a:r>
            <a:r>
              <a:rPr lang="es-ES_tradnl" dirty="0"/>
              <a:t>. Anorexia, bulimia nerviosa… Las sufren el 3% de las adolescentes españolas, según el Ministerio de Educación. </a:t>
            </a:r>
            <a:br>
              <a:rPr lang="es-ES_tradnl" dirty="0"/>
            </a:br>
            <a:endParaRPr lang="es-ES_tradnl" dirty="0"/>
          </a:p>
        </p:txBody>
      </p:sp>
    </p:spTree>
    <p:extLst>
      <p:ext uri="{BB962C8B-B14F-4D97-AF65-F5344CB8AC3E}">
        <p14:creationId xmlns:p14="http://schemas.microsoft.com/office/powerpoint/2010/main" val="33722609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666</TotalTime>
  <Words>1190</Words>
  <Application>Microsoft Macintosh PowerPoint</Application>
  <PresentationFormat>Panorámica</PresentationFormat>
  <Paragraphs>58</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Trebuchet MS</vt:lpstr>
      <vt:lpstr>Wingdings 3</vt:lpstr>
      <vt:lpstr>Arial</vt:lpstr>
      <vt:lpstr>Faceta</vt:lpstr>
      <vt:lpstr>PROYECTO DE VIDA Y ADOLESCENCIA</vt:lpstr>
      <vt:lpstr>Presentación de PowerPoint</vt:lpstr>
      <vt:lpstr>Presentación de PowerPoint</vt:lpstr>
      <vt:lpstr>Presentación de PowerPoint</vt:lpstr>
      <vt:lpstr>Presentación de PowerPoint</vt:lpstr>
      <vt:lpstr>Presentación de PowerPoint</vt:lpstr>
      <vt:lpstr>ENTRE EL HACER Y CONSTRUIR UN PROYECTO DE VIDA</vt:lpstr>
      <vt:lpstr>La metodología</vt:lpstr>
      <vt:lpstr>Los diez problemas más graves entre los adolescentes </vt:lpstr>
      <vt:lpstr>Presentación de PowerPoint</vt:lpstr>
      <vt:lpstr>MODELOS A SEGUIR</vt:lpstr>
      <vt:lpstr>Presentación de PowerPoint</vt:lpstr>
      <vt:lpstr>Presentación de PowerPoint</vt:lpstr>
      <vt:lpstr>Películas</vt:lpstr>
      <vt:lpstr>Presentación de PowerPoint</vt:lpstr>
      <vt:lpstr>RESILIENTES Y VULNERABLES</vt:lpstr>
      <vt:lpstr>VISUALIZACION AL FUTURO</vt:lpstr>
      <vt:lpstr>EJERCICIOS:</vt:lpstr>
      <vt:lpstr>Háganlos lideres de su propio proyecto</vt:lpstr>
      <vt:lpstr>Presentación de PowerPoint</vt:lpstr>
      <vt:lpstr>Mi hija 11 años de edad</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VIDA Y ADOLESCENCIA</dc:title>
  <dc:creator>Felipe Gutiérrez Gtz.</dc:creator>
  <cp:lastModifiedBy>Felipe Gutiérrez Gtz.</cp:lastModifiedBy>
  <cp:revision>24</cp:revision>
  <dcterms:created xsi:type="dcterms:W3CDTF">2018-01-17T01:42:45Z</dcterms:created>
  <dcterms:modified xsi:type="dcterms:W3CDTF">2018-01-23T01:12:56Z</dcterms:modified>
</cp:coreProperties>
</file>