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421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</p:sldIdLst>
  <p:sldSz cx="9144000" cy="5715000" type="screen16x1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58"/>
    <a:srgbClr val="002B82"/>
    <a:srgbClr val="FF66CC"/>
    <a:srgbClr val="00FF00"/>
    <a:srgbClr val="FFFF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5" autoAdjust="0"/>
    <p:restoredTop sz="94660"/>
  </p:normalViewPr>
  <p:slideViewPr>
    <p:cSldViewPr>
      <p:cViewPr>
        <p:scale>
          <a:sx n="86" d="100"/>
          <a:sy n="86" d="100"/>
        </p:scale>
        <p:origin x="520" y="68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C9C64-5A0B-44D8-9C33-7BC518DDBC5C}" type="datetimeFigureOut">
              <a:rPr lang="es-MX" smtClean="0"/>
              <a:t>13/08/2018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FA852-B100-42CC-BE8C-09DD0FFD9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64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Son los elementos </a:t>
            </a:r>
            <a:r>
              <a:rPr lang="es-MX" dirty="0" err="1" smtClean="0"/>
              <a:t>minimos</a:t>
            </a:r>
            <a:r>
              <a:rPr lang="es-MX" dirty="0" smtClean="0"/>
              <a:t> necesarios que debe </a:t>
            </a:r>
            <a:r>
              <a:rPr lang="es-MX" dirty="0" err="1" smtClean="0"/>
              <a:t>conbtener</a:t>
            </a:r>
            <a:r>
              <a:rPr lang="es-MX" dirty="0" smtClean="0"/>
              <a:t> un programa de estudio</a:t>
            </a:r>
            <a:r>
              <a:rPr lang="es-MX" baseline="0" dirty="0" smtClean="0"/>
              <a:t>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653B-C497-4467-A36A-CAB9F03BC332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184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Son los elementos </a:t>
            </a:r>
            <a:r>
              <a:rPr lang="es-MX" dirty="0" err="1" smtClean="0"/>
              <a:t>minimos</a:t>
            </a:r>
            <a:r>
              <a:rPr lang="es-MX" dirty="0" smtClean="0"/>
              <a:t> necesarios que debe </a:t>
            </a:r>
            <a:r>
              <a:rPr lang="es-MX" dirty="0" err="1" smtClean="0"/>
              <a:t>conbtener</a:t>
            </a:r>
            <a:r>
              <a:rPr lang="es-MX" dirty="0" smtClean="0"/>
              <a:t> un programa de estudio</a:t>
            </a:r>
            <a:r>
              <a:rPr lang="es-MX" baseline="0" dirty="0" smtClean="0"/>
              <a:t>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653B-C497-4467-A36A-CAB9F03BC332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07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653B-C497-4467-A36A-CAB9F03BC332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48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6D3B-B3DB-42DB-A9ED-8C2567C607D7}" type="datetime1">
              <a:rPr lang="es-MX" smtClean="0"/>
              <a:t>13/08/2018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2F22-CAE9-494B-8030-B4CDAA28D490}" type="datetime1">
              <a:rPr lang="es-MX" smtClean="0"/>
              <a:t>13/08/2018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A0A-A5CD-4E90-84A1-6ACCA9E20167}" type="datetime1">
              <a:rPr lang="es-MX" smtClean="0"/>
              <a:t>13/08/2018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C0AC-6287-422C-95D3-236322297E30}" type="datetime1">
              <a:rPr lang="es-MX" smtClean="0"/>
              <a:t>13/08/2018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4174-3387-4883-8893-1AA3376645BB}" type="datetime1">
              <a:rPr lang="es-MX" smtClean="0"/>
              <a:t>13/08/2018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715C-7B58-4BC3-B82C-089763BEAF66}" type="datetime1">
              <a:rPr lang="es-MX" smtClean="0"/>
              <a:t>13/08/2018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BEB8-87F0-4A6D-B4EA-1C6BFA86FADA}" type="datetime1">
              <a:rPr lang="es-MX" smtClean="0"/>
              <a:t>13/08/2018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FF-91FA-43E8-9D33-57F4CDC6D01C}" type="datetime1">
              <a:rPr lang="es-MX" smtClean="0"/>
              <a:t>13/08/2018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211E-20CE-457F-B7BC-5BC6F4220BD7}" type="datetime1">
              <a:rPr lang="es-MX" smtClean="0"/>
              <a:t>13/08/2018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34A-D1AA-498E-9897-3FB062A12B01}" type="datetime1">
              <a:rPr lang="es-MX" smtClean="0"/>
              <a:t>13/08/2018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D719-11D1-4761-BFA4-C82FBE1D85ED}" type="datetime1">
              <a:rPr lang="es-MX" smtClean="0"/>
              <a:t>13/08/2018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5ABC-76A2-44BB-93F0-87221DC64ECC}" type="datetime1">
              <a:rPr lang="es-MX" smtClean="0"/>
              <a:t>13/08/2018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Mtra. Bernardette Islas Jara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79BDB-A5A5-4158-8DB7-FE9F0F125FB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83137"/>
          <a:stretch/>
        </p:blipFill>
        <p:spPr>
          <a:xfrm>
            <a:off x="0" y="29633"/>
            <a:ext cx="9144000" cy="95566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3528" y="1633364"/>
            <a:ext cx="7772400" cy="223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Como eran, cómo son los Programas de Estudio de BGE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15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/>
              <a:t>UNIDADES DE APRENDIZAJE CURRICULAR (UAC)</a:t>
            </a:r>
            <a:endParaRPr lang="es-MX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769268"/>
            <a:ext cx="5002070" cy="424847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1560" y="1057300"/>
            <a:ext cx="2664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En cada unidad de aprendizaje de los programas del nuevo modelo apuntan a alcanzar los ámbitos del perfil de egreso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63079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SITUACIÓN EN CONTEXTO: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23928" y="705116"/>
            <a:ext cx="4762872" cy="17923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MX" dirty="0" smtClean="0"/>
              <a:t>“</a:t>
            </a:r>
            <a:r>
              <a:rPr lang="es-MX" sz="6200" dirty="0" err="1" smtClean="0"/>
              <a:t>Xoagüi</a:t>
            </a:r>
            <a:r>
              <a:rPr lang="es-MX" sz="6200" dirty="0" smtClean="0"/>
              <a:t>: el enigma de los sueños por alcanzar”</a:t>
            </a:r>
          </a:p>
          <a:p>
            <a:pPr marL="0" indent="0" algn="just">
              <a:buNone/>
            </a:pPr>
            <a:r>
              <a:rPr lang="es-MX" sz="6200" dirty="0" err="1" smtClean="0"/>
              <a:t>Xoagüi</a:t>
            </a:r>
            <a:r>
              <a:rPr lang="es-MX" sz="6200" dirty="0" smtClean="0"/>
              <a:t>, es una alumna proveniente de una comunidad indígena que ha llegado para estudiar en tu bachillerato, sabe que se enfrentará a una nueva escuela, compañeros y lugares. Ella está orgullosa de su identidad y desea ser promotora cultural para poder difundirla en cualquier lugar, pero necesita mejorar su comunicación, ya que el español es su segunda lengua y el inglés se le ha dificultado, por lo que le es difícil relacionarse con los demás. ¿</a:t>
            </a:r>
            <a:r>
              <a:rPr lang="es-MX" sz="6200" dirty="0"/>
              <a:t>Consideras que el hecho de que </a:t>
            </a:r>
            <a:r>
              <a:rPr lang="es-MX" sz="6200" dirty="0" err="1"/>
              <a:t>Xoagüi</a:t>
            </a:r>
            <a:r>
              <a:rPr lang="es-MX" sz="6200" dirty="0"/>
              <a:t> provenga de una comunidad distinta a la tuya, influya en su integración con los demás </a:t>
            </a:r>
            <a:r>
              <a:rPr lang="es-MX" sz="6200" dirty="0" smtClean="0"/>
              <a:t>compañeros? Argumenta. </a:t>
            </a:r>
          </a:p>
          <a:p>
            <a:pPr marL="0" indent="0" algn="just">
              <a:buNone/>
            </a:pPr>
            <a:r>
              <a:rPr lang="es-MX" sz="6200" dirty="0" smtClean="0"/>
              <a:t>¿</a:t>
            </a:r>
            <a:r>
              <a:rPr lang="es-MX" sz="6200" dirty="0"/>
              <a:t>Cómo le ayudas a que supere sus barreras de comunicación?</a:t>
            </a:r>
          </a:p>
          <a:p>
            <a:pPr marL="0" indent="0" algn="just">
              <a:buNone/>
            </a:pPr>
            <a:r>
              <a:rPr lang="es-MX" sz="6200" dirty="0"/>
              <a:t> </a:t>
            </a:r>
            <a:r>
              <a:rPr lang="es-MX" sz="6200" dirty="0" smtClean="0"/>
              <a:t>¿</a:t>
            </a:r>
            <a:r>
              <a:rPr lang="es-MX" sz="6200" dirty="0"/>
              <a:t>Cómo la ayudarías para que valore y dimensione la relevancia de transitar sus sueños a una visión de futuro como embajadora cultural? Sustenta en acciones orientadas a objetivos viables y factibles</a:t>
            </a:r>
            <a:r>
              <a:rPr lang="es-MX" sz="6200" dirty="0" smtClean="0"/>
              <a:t>.</a:t>
            </a:r>
            <a:endParaRPr lang="es-MX" sz="6200" dirty="0"/>
          </a:p>
          <a:p>
            <a:pPr marL="0" indent="0" algn="just">
              <a:buNone/>
            </a:pPr>
            <a:r>
              <a:rPr lang="es-MX" sz="6200" dirty="0" smtClean="0"/>
              <a:t>¿</a:t>
            </a:r>
            <a:r>
              <a:rPr lang="es-MX" sz="6200" dirty="0"/>
              <a:t>Cuáles son tus barreras comunicativas? Considera cada uno de tus contextos para identificarlas. Elabora un plan de acción para superarlas.</a:t>
            </a:r>
            <a:endParaRPr lang="es-MX" sz="6200" dirty="0" smtClean="0"/>
          </a:p>
          <a:p>
            <a:pPr algn="just"/>
            <a:endParaRPr lang="es-MX" sz="6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50477" y="862624"/>
            <a:ext cx="31854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 metodología de los programas </a:t>
            </a:r>
          </a:p>
          <a:p>
            <a:r>
              <a:rPr lang="es-MX" sz="2400" dirty="0" smtClean="0"/>
              <a:t>actuales es operante a través del </a:t>
            </a:r>
          </a:p>
          <a:p>
            <a:r>
              <a:rPr lang="es-MX" sz="2400" dirty="0"/>
              <a:t>M</a:t>
            </a:r>
            <a:r>
              <a:rPr lang="es-MX" sz="2400" dirty="0" smtClean="0"/>
              <a:t>étodo </a:t>
            </a:r>
            <a:r>
              <a:rPr lang="es-MX" sz="2400" dirty="0" err="1"/>
              <a:t>T</a:t>
            </a:r>
            <a:r>
              <a:rPr lang="es-MX" sz="2400" dirty="0" err="1" smtClean="0"/>
              <a:t>rascedental</a:t>
            </a:r>
            <a:r>
              <a:rPr lang="es-MX" sz="2400" dirty="0" smtClean="0"/>
              <a:t> considerando</a:t>
            </a:r>
          </a:p>
          <a:p>
            <a:r>
              <a:rPr lang="es-MX" sz="2400" dirty="0" smtClean="0"/>
              <a:t> los contenidos a través de los </a:t>
            </a:r>
          </a:p>
          <a:p>
            <a:r>
              <a:rPr lang="es-MX" sz="2400" dirty="0" smtClean="0"/>
              <a:t>horizontes de búsqueda 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78726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999" y="148296"/>
            <a:ext cx="6102212" cy="75726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COMPONENTES DE LA UAC</a:t>
            </a:r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" y="824676"/>
            <a:ext cx="6411516" cy="20982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60" y="2834590"/>
            <a:ext cx="6402156" cy="23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9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75" y="260098"/>
            <a:ext cx="6572250" cy="766946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COMPONENTES DE LA UAC</a:t>
            </a:r>
            <a:endParaRPr lang="es-MX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7944" y="913285"/>
            <a:ext cx="4752528" cy="4248472"/>
          </a:xfrm>
          <a:prstGeom prst="rect">
            <a:avLst/>
          </a:prstGeom>
        </p:spPr>
      </p:pic>
      <p:sp>
        <p:nvSpPr>
          <p:cNvPr id="12" name="Forma libre 11"/>
          <p:cNvSpPr/>
          <p:nvPr/>
        </p:nvSpPr>
        <p:spPr>
          <a:xfrm>
            <a:off x="3995936" y="3577580"/>
            <a:ext cx="2182348" cy="372903"/>
          </a:xfrm>
          <a:custGeom>
            <a:avLst/>
            <a:gdLst>
              <a:gd name="connsiteX0" fmla="*/ 244990 w 2618818"/>
              <a:gd name="connsiteY0" fmla="*/ 77320 h 447484"/>
              <a:gd name="connsiteX1" fmla="*/ 2418346 w 2618818"/>
              <a:gd name="connsiteY1" fmla="*/ 24311 h 447484"/>
              <a:gd name="connsiteX2" fmla="*/ 2259320 w 2618818"/>
              <a:gd name="connsiteY2" fmla="*/ 421876 h 447484"/>
              <a:gd name="connsiteX3" fmla="*/ 99216 w 2618818"/>
              <a:gd name="connsiteY3" fmla="*/ 368867 h 447484"/>
              <a:gd name="connsiteX4" fmla="*/ 483529 w 2618818"/>
              <a:gd name="connsiteY4" fmla="*/ 50815 h 447484"/>
              <a:gd name="connsiteX5" fmla="*/ 1556955 w 2618818"/>
              <a:gd name="connsiteY5" fmla="*/ 24311 h 4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8818" h="447484">
                <a:moveTo>
                  <a:pt x="244990" y="77320"/>
                </a:moveTo>
                <a:cubicBezTo>
                  <a:pt x="1163807" y="22102"/>
                  <a:pt x="2082624" y="-33115"/>
                  <a:pt x="2418346" y="24311"/>
                </a:cubicBezTo>
                <a:cubicBezTo>
                  <a:pt x="2754068" y="81737"/>
                  <a:pt x="2645842" y="364450"/>
                  <a:pt x="2259320" y="421876"/>
                </a:cubicBezTo>
                <a:cubicBezTo>
                  <a:pt x="1872798" y="479302"/>
                  <a:pt x="395181" y="430710"/>
                  <a:pt x="99216" y="368867"/>
                </a:cubicBezTo>
                <a:cubicBezTo>
                  <a:pt x="-196749" y="307024"/>
                  <a:pt x="240573" y="108241"/>
                  <a:pt x="483529" y="50815"/>
                </a:cubicBezTo>
                <a:cubicBezTo>
                  <a:pt x="726485" y="-6611"/>
                  <a:pt x="1141720" y="8850"/>
                  <a:pt x="1556955" y="24311"/>
                </a:cubicBezTo>
              </a:path>
            </a:pathLst>
          </a:cu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500"/>
          </a:p>
        </p:txBody>
      </p:sp>
      <p:sp>
        <p:nvSpPr>
          <p:cNvPr id="3" name="CuadroTexto 2"/>
          <p:cNvSpPr txBox="1"/>
          <p:nvPr/>
        </p:nvSpPr>
        <p:spPr>
          <a:xfrm>
            <a:off x="467544" y="913285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Las unidades  de aprendizaje de los programas 2012 </a:t>
            </a:r>
          </a:p>
          <a:p>
            <a:r>
              <a:rPr lang="es-MX" dirty="0" smtClean="0"/>
              <a:t>contienen:</a:t>
            </a:r>
          </a:p>
          <a:p>
            <a:r>
              <a:rPr lang="es-MX" dirty="0" smtClean="0"/>
              <a:t>Resultados de aprendizaje en los niveles del Método </a:t>
            </a:r>
            <a:r>
              <a:rPr lang="es-MX" dirty="0" err="1" smtClean="0"/>
              <a:t>Trascedental</a:t>
            </a:r>
            <a:r>
              <a:rPr lang="es-MX" dirty="0" smtClean="0"/>
              <a:t>, atender, entender juzgar  y valorar, </a:t>
            </a:r>
          </a:p>
          <a:p>
            <a:r>
              <a:rPr lang="es-MX" dirty="0" smtClean="0"/>
              <a:t>Horizontes de </a:t>
            </a:r>
            <a:r>
              <a:rPr lang="es-MX" dirty="0" err="1" smtClean="0"/>
              <a:t>busqueda</a:t>
            </a:r>
            <a:r>
              <a:rPr lang="es-MX" dirty="0" smtClean="0"/>
              <a:t>, </a:t>
            </a:r>
          </a:p>
          <a:p>
            <a:r>
              <a:rPr lang="es-MX" dirty="0" smtClean="0"/>
              <a:t>Preguntas de los niveles de Operación </a:t>
            </a:r>
            <a:r>
              <a:rPr lang="es-MX" dirty="0"/>
              <a:t>C</a:t>
            </a:r>
            <a:r>
              <a:rPr lang="es-MX" dirty="0" smtClean="0"/>
              <a:t>onsciente </a:t>
            </a:r>
            <a:r>
              <a:rPr lang="es-MX" dirty="0"/>
              <a:t>I</a:t>
            </a:r>
            <a:r>
              <a:rPr lang="es-MX" dirty="0" smtClean="0"/>
              <a:t>ntencional.</a:t>
            </a:r>
          </a:p>
          <a:p>
            <a:r>
              <a:rPr lang="es-MX" dirty="0" smtClean="0"/>
              <a:t>Secuencia de actividades de aprendizaje desarrolladas con base en los NOACI 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092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22083"/>
            <a:ext cx="4608512" cy="470554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1560" y="553244"/>
            <a:ext cx="30963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 evaluación se desarrolla  a través de los ejes de : Conocimientos 40%</a:t>
            </a:r>
          </a:p>
          <a:p>
            <a:r>
              <a:rPr lang="es-MX" sz="2400" dirty="0" smtClean="0"/>
              <a:t>Procesos y productos 30%</a:t>
            </a:r>
          </a:p>
          <a:p>
            <a:r>
              <a:rPr lang="es-MX" sz="2400" dirty="0" smtClean="0"/>
              <a:t>Desempeño actitudinal  consciente 30%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228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08" y="369217"/>
            <a:ext cx="6685175" cy="44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3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14" y="492908"/>
            <a:ext cx="7250783" cy="47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6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31" y="476250"/>
            <a:ext cx="6865938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7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69" y="468313"/>
            <a:ext cx="7128980" cy="47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7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5" y="583406"/>
            <a:ext cx="6826250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Programas de estudio de BGE 2012 vs Programas de estudio de BGEDG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521354"/>
            <a:ext cx="8064896" cy="3640402"/>
          </a:xfrm>
        </p:spPr>
        <p:txBody>
          <a:bodyPr>
            <a:normAutofit/>
          </a:bodyPr>
          <a:lstStyle/>
          <a:p>
            <a:pPr algn="just"/>
            <a:r>
              <a:rPr lang="es-MX" sz="2667" dirty="0"/>
              <a:t>Los programas de estudio en general están conformados por una serie de elementos, algo que ha caracterizado a los programas de Puebla es que contienen secuencias didácticas en las que se encuentran elementos metodológicos que le proporcionan al docente orientaciones </a:t>
            </a:r>
            <a:r>
              <a:rPr lang="es-MX" sz="2667" dirty="0" smtClean="0"/>
              <a:t>específicas </a:t>
            </a:r>
            <a:r>
              <a:rPr lang="es-MX" sz="2667" dirty="0"/>
              <a:t>para el desarrollo de competencias.</a:t>
            </a:r>
          </a:p>
        </p:txBody>
      </p:sp>
    </p:spTree>
    <p:extLst>
      <p:ext uri="{BB962C8B-B14F-4D97-AF65-F5344CB8AC3E}">
        <p14:creationId xmlns:p14="http://schemas.microsoft.com/office/powerpoint/2010/main" val="15479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" y="-22820"/>
            <a:ext cx="7843879" cy="51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40" y="123645"/>
            <a:ext cx="6751264" cy="1539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05" y="1685124"/>
            <a:ext cx="6810599" cy="17328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05" y="3291526"/>
            <a:ext cx="6803010" cy="19403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83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75" y="200364"/>
            <a:ext cx="6572250" cy="811019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000" dirty="0"/>
              <a:t>Programas de estudio de BGE 2012 vs Programas de estudio de BGEDG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5875" y="1126499"/>
            <a:ext cx="6572250" cy="3626115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Los elementos comunes son: </a:t>
            </a:r>
          </a:p>
          <a:p>
            <a:pPr lvl="1"/>
            <a:r>
              <a:rPr lang="es-MX" dirty="0" smtClean="0"/>
              <a:t>Directorio</a:t>
            </a:r>
          </a:p>
          <a:p>
            <a:pPr lvl="1"/>
            <a:r>
              <a:rPr lang="es-MX" dirty="0"/>
              <a:t>D</a:t>
            </a:r>
            <a:r>
              <a:rPr lang="es-MX" dirty="0" smtClean="0"/>
              <a:t>atos de identificación</a:t>
            </a:r>
          </a:p>
          <a:p>
            <a:pPr lvl="1"/>
            <a:r>
              <a:rPr lang="es-MX" dirty="0" smtClean="0"/>
              <a:t>Importancia </a:t>
            </a:r>
            <a:r>
              <a:rPr lang="es-MX" dirty="0"/>
              <a:t>del </a:t>
            </a:r>
            <a:r>
              <a:rPr lang="es-MX" dirty="0" smtClean="0"/>
              <a:t>curso</a:t>
            </a:r>
          </a:p>
          <a:p>
            <a:pPr lvl="1"/>
            <a:r>
              <a:rPr lang="es-MX" dirty="0" smtClean="0"/>
              <a:t>Diagramas</a:t>
            </a:r>
          </a:p>
          <a:p>
            <a:pPr lvl="1"/>
            <a:r>
              <a:rPr lang="es-MX" dirty="0" smtClean="0"/>
              <a:t>Competencias </a:t>
            </a:r>
          </a:p>
          <a:p>
            <a:pPr lvl="1"/>
            <a:r>
              <a:rPr lang="es-MX" dirty="0" smtClean="0"/>
              <a:t>Unidades </a:t>
            </a:r>
            <a:r>
              <a:rPr lang="es-MX" dirty="0"/>
              <a:t>de </a:t>
            </a:r>
            <a:r>
              <a:rPr lang="es-MX" dirty="0" smtClean="0"/>
              <a:t>aprendizaje </a:t>
            </a:r>
          </a:p>
          <a:p>
            <a:pPr lvl="1"/>
            <a:r>
              <a:rPr lang="es-MX" dirty="0" smtClean="0"/>
              <a:t>Metodología </a:t>
            </a:r>
            <a:endParaRPr lang="es-MX" dirty="0"/>
          </a:p>
          <a:p>
            <a:pPr lvl="1"/>
            <a:r>
              <a:rPr lang="es-MX" dirty="0"/>
              <a:t>E</a:t>
            </a:r>
            <a:r>
              <a:rPr lang="es-MX" dirty="0" smtClean="0"/>
              <a:t>valuación</a:t>
            </a:r>
          </a:p>
          <a:p>
            <a:pPr lvl="1"/>
            <a:r>
              <a:rPr lang="es-MX" dirty="0"/>
              <a:t>A</a:t>
            </a:r>
            <a:r>
              <a:rPr lang="es-MX" dirty="0" smtClean="0"/>
              <a:t>poyos didácticos complementarios y listas de referencias. 	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9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24" y="304801"/>
            <a:ext cx="6572250" cy="4165939"/>
          </a:xfrm>
        </p:spPr>
        <p:txBody>
          <a:bodyPr>
            <a:normAutofit fontScale="85000" lnSpcReduction="20000"/>
          </a:bodyPr>
          <a:lstStyle/>
          <a:p>
            <a:r>
              <a:rPr lang="es-MX" sz="2583" dirty="0"/>
              <a:t>Los programas del nuevo modelo  tienen como base los Planes de Referencia del NME</a:t>
            </a:r>
          </a:p>
          <a:p>
            <a:r>
              <a:rPr lang="es-MX" sz="2583" dirty="0"/>
              <a:t>Los programas del plan 2012, </a:t>
            </a:r>
          </a:p>
          <a:p>
            <a:r>
              <a:rPr lang="es-MX" sz="2583" dirty="0"/>
              <a:t>análisis reticular: disciplinar, interdisciplinar y multidisciplinar. </a:t>
            </a:r>
          </a:p>
          <a:p>
            <a:r>
              <a:rPr lang="es-MX" sz="2583" dirty="0"/>
              <a:t>Contienen los enfoque o principios pedagógicos del NME </a:t>
            </a:r>
          </a:p>
          <a:p>
            <a:pPr lvl="1"/>
            <a:r>
              <a:rPr lang="es-MX" sz="2167" dirty="0"/>
              <a:t>Aprendizaje profundo, </a:t>
            </a:r>
          </a:p>
          <a:p>
            <a:pPr lvl="1"/>
            <a:r>
              <a:rPr lang="es-MX" sz="2167" dirty="0"/>
              <a:t>Aprendizaje situado </a:t>
            </a:r>
          </a:p>
          <a:p>
            <a:pPr lvl="1"/>
            <a:r>
              <a:rPr lang="es-MX" sz="2167" dirty="0"/>
              <a:t>Aprendizaje significativo </a:t>
            </a:r>
          </a:p>
          <a:p>
            <a:pPr lvl="1"/>
            <a:r>
              <a:rPr lang="es-MX" sz="2167" dirty="0"/>
              <a:t>Desarrollo de  las competencias socioemocionales transversalmente el enfoque del aprendizaje basado en competencias</a:t>
            </a:r>
          </a:p>
          <a:p>
            <a:pPr lvl="1"/>
            <a:r>
              <a:rPr lang="es-MX" sz="2167" dirty="0"/>
              <a:t>el tema de los aprendizajes clave.</a:t>
            </a:r>
          </a:p>
          <a:p>
            <a:pPr marL="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2941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DIFERENCIAS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5875" y="1618789"/>
            <a:ext cx="6572250" cy="295618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507884"/>
            <a:ext cx="2673183" cy="23263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477" y="907473"/>
            <a:ext cx="4158750" cy="33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912" y="159328"/>
            <a:ext cx="3694616" cy="63038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/>
              <a:t>Metodología </a:t>
            </a:r>
            <a:r>
              <a:rPr lang="es-MX" b="1" dirty="0"/>
              <a:t/>
            </a:r>
            <a:br>
              <a:rPr lang="es-MX" b="1" dirty="0"/>
            </a:b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953318"/>
            <a:ext cx="8208912" cy="3626115"/>
          </a:xfrm>
        </p:spPr>
        <p:txBody>
          <a:bodyPr>
            <a:normAutofit fontScale="92500"/>
          </a:bodyPr>
          <a:lstStyle/>
          <a:p>
            <a:pPr lvl="1"/>
            <a:r>
              <a:rPr lang="es-MX" sz="2833" b="1" dirty="0"/>
              <a:t>Aprendizaje situado</a:t>
            </a:r>
          </a:p>
          <a:p>
            <a:pPr marL="761970" lvl="2" indent="0">
              <a:buNone/>
            </a:pPr>
            <a:r>
              <a:rPr lang="es-MX" dirty="0"/>
              <a:t>Inicia con situaciones prototípicas que se convertirán en situaciones de aprendizaje estas son el pretexto para el desarrollo de las competencias que apuntan a alcanzar los 11 ámbitos para el perfil de egreso del estudiante de la EMS. </a:t>
            </a:r>
          </a:p>
          <a:p>
            <a:pPr lvl="1"/>
            <a:r>
              <a:rPr lang="es-MX" sz="2833" b="1" dirty="0"/>
              <a:t>La taxonomía de </a:t>
            </a:r>
            <a:r>
              <a:rPr lang="es-MX" sz="2833" b="1" dirty="0" err="1"/>
              <a:t>Marzano</a:t>
            </a:r>
            <a:r>
              <a:rPr lang="es-MX" sz="2833" b="1" dirty="0"/>
              <a:t> y </a:t>
            </a:r>
            <a:r>
              <a:rPr lang="es-MX" sz="2833" b="1" dirty="0" err="1"/>
              <a:t>kendall</a:t>
            </a:r>
            <a:endParaRPr lang="es-MX" sz="2833" b="1" dirty="0"/>
          </a:p>
          <a:p>
            <a:pPr marL="380985" lvl="1" indent="0">
              <a:buNone/>
            </a:pPr>
            <a:r>
              <a:rPr lang="es-MX" dirty="0" smtClean="0"/>
              <a:t>	</a:t>
            </a:r>
            <a:r>
              <a:rPr lang="es-MX" sz="2600" dirty="0" smtClean="0"/>
              <a:t>Como </a:t>
            </a:r>
            <a:r>
              <a:rPr lang="es-MX" sz="2600" dirty="0"/>
              <a:t>guía  para el desarrollo de las actividades de </a:t>
            </a:r>
            <a:r>
              <a:rPr lang="es-MX" sz="2600" dirty="0" smtClean="0"/>
              <a:t>	aprendizaje </a:t>
            </a:r>
            <a:r>
              <a:rPr lang="es-MX" sz="2600" dirty="0"/>
              <a:t>que a su vez </a:t>
            </a:r>
            <a:r>
              <a:rPr lang="es-MX" sz="2600" dirty="0" smtClean="0"/>
              <a:t>desarrollarán </a:t>
            </a:r>
            <a:r>
              <a:rPr lang="es-MX" sz="2600" dirty="0"/>
              <a:t>procesos </a:t>
            </a:r>
            <a:r>
              <a:rPr lang="es-MX" sz="2600" dirty="0" smtClean="0"/>
              <a:t>	cognitivos </a:t>
            </a:r>
            <a:r>
              <a:rPr lang="es-MX" sz="2600" dirty="0"/>
              <a:t>en el estudiante.</a:t>
            </a:r>
          </a:p>
          <a:p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28176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219" y="242454"/>
            <a:ext cx="6968836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Impacto del campo y sus unidades en el perfil de egreso de EMS </a:t>
            </a:r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1345332"/>
            <a:ext cx="4680520" cy="367240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4932" y="1489348"/>
            <a:ext cx="2520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Programas 2012</a:t>
            </a:r>
          </a:p>
          <a:p>
            <a:r>
              <a:rPr lang="es-MX" sz="2000" dirty="0" smtClean="0"/>
              <a:t>Atiende al desarrollo de competencias sin especificar los desempeños del perfil de egreso.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34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HABILIDADES SOCIOEMOCIONALES </a:t>
            </a:r>
            <a:endParaRPr lang="es-MX" sz="36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1057300"/>
            <a:ext cx="4464496" cy="40324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9552" y="985292"/>
            <a:ext cx="3013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Programas </a:t>
            </a:r>
            <a:r>
              <a:rPr lang="es-MX" sz="2800" b="1" dirty="0" smtClean="0"/>
              <a:t>2012</a:t>
            </a:r>
          </a:p>
          <a:p>
            <a:r>
              <a:rPr lang="es-MX" sz="2800" dirty="0" smtClean="0"/>
              <a:t>Actualmente hay un programa para el  desarrollo de las habilidades socio emocionales pero no vienen dentro del programa de estudio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842031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</TotalTime>
  <Words>577</Words>
  <Application>Microsoft Office PowerPoint</Application>
  <PresentationFormat>Presentación en pantalla (16:10)</PresentationFormat>
  <Paragraphs>70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Programas de estudio de BGE 2012 vs Programas de estudio de BGEDG</vt:lpstr>
      <vt:lpstr>Programas de estudio de BGE 2012 vs Programas de estudio de BGEDG</vt:lpstr>
      <vt:lpstr>Presentación de PowerPoint</vt:lpstr>
      <vt:lpstr>DIFERENCIAS </vt:lpstr>
      <vt:lpstr> Metodología  </vt:lpstr>
      <vt:lpstr>Presentación de PowerPoint</vt:lpstr>
      <vt:lpstr>Impacto del campo y sus unidades en el perfil de egreso de EMS </vt:lpstr>
      <vt:lpstr>HABILIDADES SOCIOEMOCIONALES </vt:lpstr>
      <vt:lpstr>UNIDADES DE APRENDIZAJE CURRICULAR (UAC)</vt:lpstr>
      <vt:lpstr>SITUACIÓN EN CONTEXTO: </vt:lpstr>
      <vt:lpstr>COMPONENTES DE LA UAC</vt:lpstr>
      <vt:lpstr>COMPONENTES DE LA UAC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Verdugo</dc:creator>
  <cp:lastModifiedBy>alejandra gonzalez</cp:lastModifiedBy>
  <cp:revision>191</cp:revision>
  <dcterms:created xsi:type="dcterms:W3CDTF">2011-05-06T15:46:58Z</dcterms:created>
  <dcterms:modified xsi:type="dcterms:W3CDTF">2018-08-13T08:28:33Z</dcterms:modified>
</cp:coreProperties>
</file>