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60" d="100"/>
          <a:sy n="60" d="100"/>
        </p:scale>
        <p:origin x="70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3/10/2016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09A250-FF31-4206-8172-F9D3106AACB1}" type="datetimeFigureOut">
              <a:rPr lang="en-US" dirty="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3/10/2016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3/10/2016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796027F-7875-4030-9381-8BD8C4F21935}" type="datetimeFigureOut">
              <a:rPr lang="en-US" dirty="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3/10/2016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3/10/2016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4509A250-FF31-4206-8172-F9D3106AACB1}" type="datetimeFigureOut">
              <a:rPr lang="en-US" dirty="0"/>
              <a:t>3/10/2016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09A250-FF31-4206-8172-F9D3106AACB1}" type="datetimeFigureOut">
              <a:rPr lang="en-US" dirty="0"/>
              <a:t>3/10/2016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3/10/2016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Reforma educativa ¿qué, cómo, para qué?</a:t>
            </a:r>
            <a:endParaRPr lang="es-MX" dirty="0"/>
          </a:p>
        </p:txBody>
      </p:sp>
      <p:sp>
        <p:nvSpPr>
          <p:cNvPr id="3" name="Subtítulo 2"/>
          <p:cNvSpPr>
            <a:spLocks noGrp="1"/>
          </p:cNvSpPr>
          <p:nvPr>
            <p:ph type="subTitle" idx="1"/>
          </p:nvPr>
        </p:nvSpPr>
        <p:spPr/>
        <p:txBody>
          <a:bodyPr/>
          <a:lstStyle/>
          <a:p>
            <a:r>
              <a:rPr lang="es-MX" dirty="0" smtClean="0"/>
              <a:t>Juan luis Hernández, politólogo de la ibero puebla</a:t>
            </a:r>
            <a:endParaRPr lang="es-MX" dirty="0"/>
          </a:p>
        </p:txBody>
      </p:sp>
    </p:spTree>
    <p:extLst>
      <p:ext uri="{BB962C8B-B14F-4D97-AF65-F5344CB8AC3E}">
        <p14:creationId xmlns:p14="http://schemas.microsoft.com/office/powerpoint/2010/main" val="4230554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Los que la apoyan enfatizan que:</a:t>
            </a:r>
            <a:endParaRPr lang="es-MX" dirty="0"/>
          </a:p>
        </p:txBody>
      </p:sp>
      <p:sp>
        <p:nvSpPr>
          <p:cNvPr id="3" name="Marcador de contenido 2"/>
          <p:cNvSpPr>
            <a:spLocks noGrp="1"/>
          </p:cNvSpPr>
          <p:nvPr>
            <p:ph idx="1"/>
          </p:nvPr>
        </p:nvSpPr>
        <p:spPr/>
        <p:txBody>
          <a:bodyPr>
            <a:normAutofit/>
          </a:bodyPr>
          <a:lstStyle/>
          <a:p>
            <a:r>
              <a:rPr lang="es-MX" sz="2400" dirty="0" smtClean="0"/>
              <a:t>1) Le </a:t>
            </a:r>
            <a:r>
              <a:rPr lang="es-MX" sz="2400" dirty="0"/>
              <a:t>da autonomía al INEE, que norma las evaluaciones y emite directrices para la mejora educativa, 2) crea el Sistema Nacional de Evaluación de la Educación, espacio donde se coordina la evaluación educativa del país, 3) crea la CSPD, quien se encarga de evaluar y formar a los docentes, 4) ordena el ingreso, promoción y reconocimiento de los profesores a través de concursos abiertos y transparentes, con lo que se combate la corrupción que representa la venta, renta y herencia de plazas; </a:t>
            </a:r>
          </a:p>
        </p:txBody>
      </p:sp>
    </p:spTree>
    <p:extLst>
      <p:ext uri="{BB962C8B-B14F-4D97-AF65-F5344CB8AC3E}">
        <p14:creationId xmlns:p14="http://schemas.microsoft.com/office/powerpoint/2010/main" val="2716653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Los que la apoyan enfatizan que:</a:t>
            </a:r>
            <a:endParaRPr lang="es-MX" dirty="0"/>
          </a:p>
        </p:txBody>
      </p:sp>
      <p:sp>
        <p:nvSpPr>
          <p:cNvPr id="3" name="Marcador de contenido 2"/>
          <p:cNvSpPr>
            <a:spLocks noGrp="1"/>
          </p:cNvSpPr>
          <p:nvPr>
            <p:ph idx="1"/>
          </p:nvPr>
        </p:nvSpPr>
        <p:spPr/>
        <p:txBody>
          <a:bodyPr>
            <a:normAutofit/>
          </a:bodyPr>
          <a:lstStyle/>
          <a:p>
            <a:r>
              <a:rPr lang="es-MX" sz="2800" dirty="0"/>
              <a:t>5) considera la formación y superación de los docentes como la mejor vía para asegurar el máximo aprendizaje de los estudiantes, incrementar el salario a los docentes y transitar a una cultura del esfuerzo y el mérito; 6) contempla el acompañamiento al profesor en su desarrollo profesional y el apoyo a las escuelas en su gestión, a través de tutores y del Sistema de Asesoría Técnica a las Escuelas;</a:t>
            </a:r>
          </a:p>
        </p:txBody>
      </p:sp>
    </p:spTree>
    <p:extLst>
      <p:ext uri="{BB962C8B-B14F-4D97-AF65-F5344CB8AC3E}">
        <p14:creationId xmlns:p14="http://schemas.microsoft.com/office/powerpoint/2010/main" val="1129137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Los que la apoyan enfatizan que:</a:t>
            </a:r>
            <a:endParaRPr lang="es-MX" dirty="0"/>
          </a:p>
        </p:txBody>
      </p:sp>
      <p:sp>
        <p:nvSpPr>
          <p:cNvPr id="3" name="Marcador de contenido 2"/>
          <p:cNvSpPr>
            <a:spLocks noGrp="1"/>
          </p:cNvSpPr>
          <p:nvPr>
            <p:ph idx="1"/>
          </p:nvPr>
        </p:nvSpPr>
        <p:spPr/>
        <p:txBody>
          <a:bodyPr>
            <a:normAutofit/>
          </a:bodyPr>
          <a:lstStyle/>
          <a:p>
            <a:r>
              <a:rPr lang="es-MX" sz="3200" dirty="0"/>
              <a:t>7) enfatiza la importancia de las escuelas para lograr los fines y propósitos del SEN, dándoles mayor autonomía de gestión y fortaleciendo su infraestructura; y, 8) se crea el Sistema Integral de Gestión Educativa (SIGE) que busca mejorar el funcionamiento administrativo del SEN.</a:t>
            </a:r>
          </a:p>
        </p:txBody>
      </p:sp>
    </p:spTree>
    <p:extLst>
      <p:ext uri="{BB962C8B-B14F-4D97-AF65-F5344CB8AC3E}">
        <p14:creationId xmlns:p14="http://schemas.microsoft.com/office/powerpoint/2010/main" val="3316543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Los que la critican, enfatizan que:</a:t>
            </a:r>
            <a:endParaRPr lang="es-MX" dirty="0"/>
          </a:p>
        </p:txBody>
      </p:sp>
      <p:sp>
        <p:nvSpPr>
          <p:cNvPr id="3" name="Marcador de contenido 2"/>
          <p:cNvSpPr>
            <a:spLocks noGrp="1"/>
          </p:cNvSpPr>
          <p:nvPr>
            <p:ph idx="1"/>
          </p:nvPr>
        </p:nvSpPr>
        <p:spPr/>
        <p:txBody>
          <a:bodyPr>
            <a:normAutofit/>
          </a:bodyPr>
          <a:lstStyle/>
          <a:p>
            <a:r>
              <a:rPr lang="es-MX" sz="2800" dirty="0"/>
              <a:t>1) se pone excesivo énfasis en la evaluación del profesor y muy poca atención a la capacitación del docente, cuando esta es la que tiene mayor importancia para mejorar la calidad de la educación; 2) omite tomar en cuenta componentes esenciales del SEN, como serían los contenidos y métodos pedagógicos, la distribución del gasto educativo, y la organización y administración del SEN;</a:t>
            </a:r>
          </a:p>
        </p:txBody>
      </p:sp>
    </p:spTree>
    <p:extLst>
      <p:ext uri="{BB962C8B-B14F-4D97-AF65-F5344CB8AC3E}">
        <p14:creationId xmlns:p14="http://schemas.microsoft.com/office/powerpoint/2010/main" val="918521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Los que la critican, enfatizan que:</a:t>
            </a:r>
            <a:endParaRPr lang="es-MX" dirty="0"/>
          </a:p>
        </p:txBody>
      </p:sp>
      <p:sp>
        <p:nvSpPr>
          <p:cNvPr id="3" name="Marcador de contenido 2"/>
          <p:cNvSpPr>
            <a:spLocks noGrp="1"/>
          </p:cNvSpPr>
          <p:nvPr>
            <p:ph idx="1"/>
          </p:nvPr>
        </p:nvSpPr>
        <p:spPr/>
        <p:txBody>
          <a:bodyPr>
            <a:noAutofit/>
          </a:bodyPr>
          <a:lstStyle/>
          <a:p>
            <a:r>
              <a:rPr lang="es-MX" sz="3200" dirty="0" smtClean="0"/>
              <a:t>No </a:t>
            </a:r>
            <a:r>
              <a:rPr lang="es-MX" sz="3200" dirty="0"/>
              <a:t>especifica la forma en que se atenderá la inequidad educativa, para mejorar la oferta escolar y los resultados de aprendizaje de las poblaciones marginadas (indígenas y migrantes); y, 4) omite referirse a la formación inicial de los docentes, en especial la de las Normales, que es imprescindible para mejorar la oferta educativa</a:t>
            </a:r>
          </a:p>
        </p:txBody>
      </p:sp>
    </p:spTree>
    <p:extLst>
      <p:ext uri="{BB962C8B-B14F-4D97-AF65-F5344CB8AC3E}">
        <p14:creationId xmlns:p14="http://schemas.microsoft.com/office/powerpoint/2010/main" val="3922745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normAutofit fontScale="92500" lnSpcReduction="10000"/>
          </a:bodyPr>
          <a:lstStyle/>
          <a:p>
            <a:r>
              <a:rPr lang="es-MX" sz="4000" dirty="0"/>
              <a:t>Sin embargo, las críticas más fuertes de la RE se centran en la “estandarización” de las evaluaciones y en las consecuencias negativas para los docentes que rehúsan evaluarse y para quienes no acreditan las evaluaciones</a:t>
            </a:r>
            <a:r>
              <a:rPr lang="es-MX" dirty="0"/>
              <a:t>.</a:t>
            </a:r>
          </a:p>
        </p:txBody>
      </p:sp>
    </p:spTree>
    <p:extLst>
      <p:ext uri="{BB962C8B-B14F-4D97-AF65-F5344CB8AC3E}">
        <p14:creationId xmlns:p14="http://schemas.microsoft.com/office/powerpoint/2010/main" val="2929331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¿Y la formación de maestros?</a:t>
            </a:r>
            <a:endParaRPr lang="es-MX" dirty="0"/>
          </a:p>
        </p:txBody>
      </p:sp>
      <p:sp>
        <p:nvSpPr>
          <p:cNvPr id="3" name="Marcador de contenido 2"/>
          <p:cNvSpPr>
            <a:spLocks noGrp="1"/>
          </p:cNvSpPr>
          <p:nvPr>
            <p:ph idx="1"/>
          </p:nvPr>
        </p:nvSpPr>
        <p:spPr/>
        <p:txBody>
          <a:bodyPr>
            <a:noAutofit/>
          </a:bodyPr>
          <a:lstStyle/>
          <a:p>
            <a:r>
              <a:rPr lang="es-MX" sz="3600" dirty="0" smtClean="0"/>
              <a:t>Escuelas Normales, fundadas en 1883</a:t>
            </a:r>
          </a:p>
          <a:p>
            <a:r>
              <a:rPr lang="es-MX" sz="3600" dirty="0" smtClean="0"/>
              <a:t>Universidad Pedagógica Nacional en 1978</a:t>
            </a:r>
          </a:p>
          <a:p>
            <a:r>
              <a:rPr lang="es-MX" sz="3600" dirty="0" smtClean="0"/>
              <a:t>En 1980 las Normales tenían 332 mil estudiantes, en 2002 166 mil</a:t>
            </a:r>
          </a:p>
          <a:p>
            <a:r>
              <a:rPr lang="es-MX" sz="3600" dirty="0" smtClean="0"/>
              <a:t>No están presente las Normales en la Reforma Educativa</a:t>
            </a:r>
            <a:endParaRPr lang="es-MX" sz="3600" dirty="0"/>
          </a:p>
        </p:txBody>
      </p:sp>
    </p:spTree>
    <p:extLst>
      <p:ext uri="{BB962C8B-B14F-4D97-AF65-F5344CB8AC3E}">
        <p14:creationId xmlns:p14="http://schemas.microsoft.com/office/powerpoint/2010/main" val="241736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¿Y las escuelas privadas católicas?</a:t>
            </a:r>
            <a:endParaRPr lang="es-MX" dirty="0"/>
          </a:p>
        </p:txBody>
      </p:sp>
      <p:sp>
        <p:nvSpPr>
          <p:cNvPr id="3" name="Marcador de contenido 2"/>
          <p:cNvSpPr>
            <a:spLocks noGrp="1"/>
          </p:cNvSpPr>
          <p:nvPr>
            <p:ph idx="1"/>
          </p:nvPr>
        </p:nvSpPr>
        <p:spPr/>
        <p:txBody>
          <a:bodyPr>
            <a:normAutofit/>
          </a:bodyPr>
          <a:lstStyle/>
          <a:p>
            <a:r>
              <a:rPr lang="es-MX" sz="2800" dirty="0" smtClean="0"/>
              <a:t>Recuperar protagonismo en la sociedad mexicana</a:t>
            </a:r>
          </a:p>
          <a:p>
            <a:r>
              <a:rPr lang="es-MX" sz="2800" dirty="0" smtClean="0"/>
              <a:t>Confirmar la apuesta por formar profesores revitalizando la vocación y la profesionalización</a:t>
            </a:r>
          </a:p>
          <a:p>
            <a:r>
              <a:rPr lang="es-MX" sz="2800" dirty="0" smtClean="0"/>
              <a:t>Recuperar la escuela como una luz en el contexto en donde se encuentra</a:t>
            </a:r>
          </a:p>
          <a:p>
            <a:r>
              <a:rPr lang="es-MX" sz="2800" dirty="0" smtClean="0"/>
              <a:t>Sostener el Aprendizaje Situado como la pedagogía para formar para la vida</a:t>
            </a:r>
            <a:endParaRPr lang="es-MX" sz="2800" dirty="0"/>
          </a:p>
        </p:txBody>
      </p:sp>
    </p:spTree>
    <p:extLst>
      <p:ext uri="{BB962C8B-B14F-4D97-AF65-F5344CB8AC3E}">
        <p14:creationId xmlns:p14="http://schemas.microsoft.com/office/powerpoint/2010/main" val="3429690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 revolución del Más</a:t>
            </a:r>
            <a:endParaRPr lang="es-MX" dirty="0"/>
          </a:p>
        </p:txBody>
      </p:sp>
      <p:sp>
        <p:nvSpPr>
          <p:cNvPr id="3" name="2 Marcador de contenido"/>
          <p:cNvSpPr>
            <a:spLocks noGrp="1"/>
          </p:cNvSpPr>
          <p:nvPr>
            <p:ph idx="1"/>
          </p:nvPr>
        </p:nvSpPr>
        <p:spPr/>
        <p:txBody>
          <a:bodyPr/>
          <a:lstStyle/>
          <a:p>
            <a:r>
              <a:rPr lang="es-MX" sz="2800" dirty="0"/>
              <a:t>El siglo XXI tiene más de todo: más gente, más urbana, más sana y más educada. Y también más productos en el mercado, más partidos políticos, más armas y más medicinas, más crimen y más religiones. Para 2050 la población mundial será cuatro veces mayor que 100 años antes. Desde 2006, 28 países de renta baja han pasado a figurar entre los de renta media.</a:t>
            </a:r>
            <a:endParaRPr lang="es-MX" sz="2800" dirty="0"/>
          </a:p>
        </p:txBody>
      </p:sp>
    </p:spTree>
    <p:extLst>
      <p:ext uri="{BB962C8B-B14F-4D97-AF65-F5344CB8AC3E}">
        <p14:creationId xmlns:p14="http://schemas.microsoft.com/office/powerpoint/2010/main" val="295398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 revolución de la Movilidad</a:t>
            </a:r>
            <a:endParaRPr lang="es-MX" dirty="0"/>
          </a:p>
        </p:txBody>
      </p:sp>
      <p:sp>
        <p:nvSpPr>
          <p:cNvPr id="3" name="2 Marcador de contenido"/>
          <p:cNvSpPr>
            <a:spLocks noGrp="1"/>
          </p:cNvSpPr>
          <p:nvPr>
            <p:ph idx="1"/>
          </p:nvPr>
        </p:nvSpPr>
        <p:spPr/>
        <p:txBody>
          <a:bodyPr>
            <a:normAutofit/>
          </a:bodyPr>
          <a:lstStyle/>
          <a:p>
            <a:r>
              <a:rPr lang="es-MX" sz="2800" dirty="0" smtClean="0"/>
              <a:t>Según la ONU, 214 millones de personas viven fuera de sus países de origen, un 37% más que hace 20 años. Las diásporas étnicas, religiosas y profesionales están cambiando el reparto de poder entre las poblaciones y dentro de ellas. Personas, tecnologías, productos, dinero, ideas y organizaciones tienen más movilidad y por ello son más difíciles de controlar.</a:t>
            </a:r>
            <a:endParaRPr lang="es-MX" sz="2800" dirty="0"/>
          </a:p>
        </p:txBody>
      </p:sp>
    </p:spTree>
    <p:extLst>
      <p:ext uri="{BB962C8B-B14F-4D97-AF65-F5344CB8AC3E}">
        <p14:creationId xmlns:p14="http://schemas.microsoft.com/office/powerpoint/2010/main" val="4079287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La Educación en México</a:t>
            </a:r>
            <a:endParaRPr lang="es-MX" dirty="0"/>
          </a:p>
        </p:txBody>
      </p:sp>
      <p:sp>
        <p:nvSpPr>
          <p:cNvPr id="3" name="Marcador de contenido 2"/>
          <p:cNvSpPr>
            <a:spLocks noGrp="1"/>
          </p:cNvSpPr>
          <p:nvPr>
            <p:ph idx="1"/>
          </p:nvPr>
        </p:nvSpPr>
        <p:spPr/>
        <p:txBody>
          <a:bodyPr>
            <a:normAutofit/>
          </a:bodyPr>
          <a:lstStyle/>
          <a:p>
            <a:r>
              <a:rPr lang="es-MX" sz="3200" dirty="0" smtClean="0"/>
              <a:t>Modelo espartano-</a:t>
            </a:r>
            <a:r>
              <a:rPr lang="es-MX" sz="3200" dirty="0" err="1" smtClean="0"/>
              <a:t>instruccionista</a:t>
            </a:r>
            <a:r>
              <a:rPr lang="es-MX" sz="3200" dirty="0" smtClean="0"/>
              <a:t> en el </a:t>
            </a:r>
            <a:r>
              <a:rPr lang="es-MX" sz="3200" dirty="0" err="1" smtClean="0"/>
              <a:t>Porfiriato</a:t>
            </a:r>
            <a:endParaRPr lang="es-MX" sz="3200" dirty="0" smtClean="0"/>
          </a:p>
          <a:p>
            <a:r>
              <a:rPr lang="es-MX" sz="3200" dirty="0" smtClean="0"/>
              <a:t>Cobertura en el siglo XX con el modelo de José Vasconcelos</a:t>
            </a:r>
          </a:p>
          <a:p>
            <a:r>
              <a:rPr lang="es-MX" sz="3200" dirty="0" smtClean="0"/>
              <a:t>Urbanización empuja a la escuela predominantemente teórica</a:t>
            </a:r>
            <a:endParaRPr lang="es-MX" sz="3200" dirty="0"/>
          </a:p>
        </p:txBody>
      </p:sp>
    </p:spTree>
    <p:extLst>
      <p:ext uri="{BB962C8B-B14F-4D97-AF65-F5344CB8AC3E}">
        <p14:creationId xmlns:p14="http://schemas.microsoft.com/office/powerpoint/2010/main" val="22081202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 revolución de la Mentalidad</a:t>
            </a:r>
            <a:endParaRPr lang="es-MX" dirty="0"/>
          </a:p>
        </p:txBody>
      </p:sp>
      <p:sp>
        <p:nvSpPr>
          <p:cNvPr id="3" name="2 Marcador de contenido"/>
          <p:cNvSpPr>
            <a:spLocks noGrp="1"/>
          </p:cNvSpPr>
          <p:nvPr>
            <p:ph idx="1"/>
          </p:nvPr>
        </p:nvSpPr>
        <p:spPr/>
        <p:txBody>
          <a:bodyPr>
            <a:normAutofit lnSpcReduction="10000"/>
          </a:bodyPr>
          <a:lstStyle/>
          <a:p>
            <a:r>
              <a:rPr lang="es-MX" sz="2800" dirty="0"/>
              <a:t>Una población que consume y se mueve sin cesar, que tiene acceso a más recursos y más información, ha experimentado también una inmensa transformación cognitiva y emocional. Existe cada vez más consenso en todo el mundo sobre la importancia de las libertades individuales y la igualdad de género, así como más intolerancia al autoritarismo. La insatisfacción con los sistemas políticos y las instituciones de gobierno también es global.</a:t>
            </a:r>
            <a:endParaRPr lang="es-MX" sz="2800" dirty="0"/>
          </a:p>
        </p:txBody>
      </p:sp>
    </p:spTree>
    <p:extLst>
      <p:ext uri="{BB962C8B-B14F-4D97-AF65-F5344CB8AC3E}">
        <p14:creationId xmlns:p14="http://schemas.microsoft.com/office/powerpoint/2010/main" val="4084969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Educar en Ciudadanía global</a:t>
            </a:r>
            <a:endParaRPr lang="es-MX" dirty="0"/>
          </a:p>
        </p:txBody>
      </p:sp>
      <p:sp>
        <p:nvSpPr>
          <p:cNvPr id="3" name="2 Marcador de contenido"/>
          <p:cNvSpPr>
            <a:spLocks noGrp="1"/>
          </p:cNvSpPr>
          <p:nvPr>
            <p:ph idx="1"/>
          </p:nvPr>
        </p:nvSpPr>
        <p:spPr/>
        <p:txBody>
          <a:bodyPr>
            <a:normAutofit/>
          </a:bodyPr>
          <a:lstStyle/>
          <a:p>
            <a:r>
              <a:rPr lang="es-MX" sz="2800" dirty="0"/>
              <a:t>Para enfrentar el crimen organizado global.</a:t>
            </a:r>
          </a:p>
          <a:p>
            <a:r>
              <a:rPr lang="es-MX" sz="2800" dirty="0"/>
              <a:t>Para enfrentar las migraciones y sus efectos colaterales</a:t>
            </a:r>
          </a:p>
          <a:p>
            <a:r>
              <a:rPr lang="es-MX" sz="2800" dirty="0"/>
              <a:t>Para enfrentar el poder corruptor de las trasnacionales</a:t>
            </a:r>
          </a:p>
          <a:p>
            <a:r>
              <a:rPr lang="es-MX" sz="2800" dirty="0"/>
              <a:t>Para generar liderazgos que empoderen el modo de proceder ético en decisiones sociales, económicas y políticas</a:t>
            </a:r>
          </a:p>
        </p:txBody>
      </p:sp>
    </p:spTree>
    <p:extLst>
      <p:ext uri="{BB962C8B-B14F-4D97-AF65-F5344CB8AC3E}">
        <p14:creationId xmlns:p14="http://schemas.microsoft.com/office/powerpoint/2010/main" val="1158946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Educar Ciudadanía Global</a:t>
            </a:r>
            <a:endParaRPr lang="es-MX" dirty="0"/>
          </a:p>
        </p:txBody>
      </p:sp>
      <p:sp>
        <p:nvSpPr>
          <p:cNvPr id="3" name="2 Marcador de contenido"/>
          <p:cNvSpPr>
            <a:spLocks noGrp="1"/>
          </p:cNvSpPr>
          <p:nvPr>
            <p:ph idx="1"/>
          </p:nvPr>
        </p:nvSpPr>
        <p:spPr/>
        <p:txBody>
          <a:bodyPr>
            <a:normAutofit fontScale="92500"/>
          </a:bodyPr>
          <a:lstStyle/>
          <a:p>
            <a:r>
              <a:rPr lang="es-MX" sz="3200" dirty="0"/>
              <a:t>Para generar liderazgos ciudadanos globales</a:t>
            </a:r>
          </a:p>
          <a:p>
            <a:r>
              <a:rPr lang="es-MX" sz="3200" dirty="0"/>
              <a:t>Para generar luchadores de derechos humanos</a:t>
            </a:r>
          </a:p>
          <a:p>
            <a:r>
              <a:rPr lang="es-MX" sz="3200" dirty="0"/>
              <a:t>Para generar científicos que investiguen dónde y cómo generar bienestar y equidad</a:t>
            </a:r>
          </a:p>
          <a:p>
            <a:r>
              <a:rPr lang="es-MX" sz="3200" dirty="0"/>
              <a:t>Para generar comunidades urbanas y rurales con visiones de corresponsabilidad</a:t>
            </a:r>
          </a:p>
          <a:p>
            <a:endParaRPr lang="es-MX" dirty="0"/>
          </a:p>
        </p:txBody>
      </p:sp>
    </p:spTree>
    <p:extLst>
      <p:ext uri="{BB962C8B-B14F-4D97-AF65-F5344CB8AC3E}">
        <p14:creationId xmlns:p14="http://schemas.microsoft.com/office/powerpoint/2010/main" val="469639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Desafíos y oportunidades en México</a:t>
            </a:r>
            <a:endParaRPr lang="es-MX" dirty="0"/>
          </a:p>
        </p:txBody>
      </p:sp>
      <p:sp>
        <p:nvSpPr>
          <p:cNvPr id="3" name="2 Marcador de contenido"/>
          <p:cNvSpPr>
            <a:spLocks noGrp="1"/>
          </p:cNvSpPr>
          <p:nvPr>
            <p:ph idx="1"/>
          </p:nvPr>
        </p:nvSpPr>
        <p:spPr/>
        <p:txBody>
          <a:bodyPr>
            <a:normAutofit fontScale="92500" lnSpcReduction="20000"/>
          </a:bodyPr>
          <a:lstStyle/>
          <a:p>
            <a:r>
              <a:rPr lang="es-MX" sz="2800" dirty="0"/>
              <a:t>Educar para la Democracia o el autoritarismo</a:t>
            </a:r>
          </a:p>
          <a:p>
            <a:r>
              <a:rPr lang="es-MX" sz="2800" dirty="0"/>
              <a:t>Educar para la ciudadanía o para el clientelismo y el patrimonialismo</a:t>
            </a:r>
          </a:p>
          <a:p>
            <a:r>
              <a:rPr lang="es-MX" sz="2800" dirty="0"/>
              <a:t>Educar para la equidad de género o para el sexismo</a:t>
            </a:r>
          </a:p>
          <a:p>
            <a:r>
              <a:rPr lang="es-MX" sz="2800" dirty="0"/>
              <a:t>Educar en el pensamiento crítico o en la repetición de contenidos</a:t>
            </a:r>
          </a:p>
          <a:p>
            <a:r>
              <a:rPr lang="es-MX" sz="2800" dirty="0"/>
              <a:t>Educar para la pluralidad o la homogeneidad</a:t>
            </a:r>
          </a:p>
          <a:p>
            <a:r>
              <a:rPr lang="es-MX" sz="2800" dirty="0"/>
              <a:t>Educar para la paz o para la violencia</a:t>
            </a:r>
          </a:p>
          <a:p>
            <a:r>
              <a:rPr lang="es-MX" sz="2800" dirty="0"/>
              <a:t>Educar para la honestidad o para la corrupción</a:t>
            </a:r>
            <a:endParaRPr lang="es-MX" sz="2800" dirty="0"/>
          </a:p>
        </p:txBody>
      </p:sp>
    </p:spTree>
    <p:extLst>
      <p:ext uri="{BB962C8B-B14F-4D97-AF65-F5344CB8AC3E}">
        <p14:creationId xmlns:p14="http://schemas.microsoft.com/office/powerpoint/2010/main" val="2751277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Educar la praxis</a:t>
            </a:r>
            <a:endParaRPr lang="es-MX" dirty="0"/>
          </a:p>
        </p:txBody>
      </p:sp>
      <p:sp>
        <p:nvSpPr>
          <p:cNvPr id="3" name="2 Marcador de contenido"/>
          <p:cNvSpPr>
            <a:spLocks noGrp="1"/>
          </p:cNvSpPr>
          <p:nvPr>
            <p:ph idx="1"/>
          </p:nvPr>
        </p:nvSpPr>
        <p:spPr/>
        <p:txBody>
          <a:bodyPr>
            <a:normAutofit/>
          </a:bodyPr>
          <a:lstStyle/>
          <a:p>
            <a:r>
              <a:rPr lang="es-MX" sz="2800" dirty="0" smtClean="0"/>
              <a:t>Nuestro tiempo exige formar SUJETOS</a:t>
            </a:r>
          </a:p>
          <a:p>
            <a:r>
              <a:rPr lang="es-MX" sz="2800" dirty="0" smtClean="0"/>
              <a:t>Sujetos que para informarse investiguen y busquen</a:t>
            </a:r>
          </a:p>
          <a:p>
            <a:r>
              <a:rPr lang="es-MX" sz="2800" dirty="0" smtClean="0"/>
              <a:t>Sujetos que analicen y critiquen su realidad</a:t>
            </a:r>
          </a:p>
          <a:p>
            <a:r>
              <a:rPr lang="es-MX" sz="2800" dirty="0" smtClean="0"/>
              <a:t>Sujetos que propongan soluciones y alternativas a problemas determinados</a:t>
            </a:r>
          </a:p>
          <a:p>
            <a:r>
              <a:rPr lang="es-MX" sz="2800" dirty="0" smtClean="0"/>
              <a:t>Sujetos que animen y contagien que otro mundo y otra sociedad son posibles</a:t>
            </a:r>
            <a:endParaRPr lang="es-MX" sz="2800" dirty="0"/>
          </a:p>
        </p:txBody>
      </p:sp>
    </p:spTree>
    <p:extLst>
      <p:ext uri="{BB962C8B-B14F-4D97-AF65-F5344CB8AC3E}">
        <p14:creationId xmlns:p14="http://schemas.microsoft.com/office/powerpoint/2010/main" val="768292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Educar la praxis</a:t>
            </a:r>
            <a:endParaRPr lang="es-MX" dirty="0"/>
          </a:p>
        </p:txBody>
      </p:sp>
      <p:sp>
        <p:nvSpPr>
          <p:cNvPr id="3" name="2 Marcador de contenido"/>
          <p:cNvSpPr>
            <a:spLocks noGrp="1"/>
          </p:cNvSpPr>
          <p:nvPr>
            <p:ph idx="1"/>
          </p:nvPr>
        </p:nvSpPr>
        <p:spPr/>
        <p:txBody>
          <a:bodyPr>
            <a:normAutofit fontScale="92500"/>
          </a:bodyPr>
          <a:lstStyle/>
          <a:p>
            <a:r>
              <a:rPr lang="es-MX" sz="3200" dirty="0"/>
              <a:t>Fundamental educar de lo concreto a lo abstracto a lo concreto</a:t>
            </a:r>
          </a:p>
          <a:p>
            <a:r>
              <a:rPr lang="es-MX" sz="3200" dirty="0"/>
              <a:t>La vida cotidiana como insumo  y receptáculo educativo </a:t>
            </a:r>
          </a:p>
          <a:p>
            <a:r>
              <a:rPr lang="es-MX" sz="3200" dirty="0"/>
              <a:t>Educar para transformar implica saber hacer </a:t>
            </a:r>
          </a:p>
          <a:p>
            <a:r>
              <a:rPr lang="es-MX" sz="3200" dirty="0"/>
              <a:t>La realidad pide una praxis cristiana que una la fe con la justicia con creyentes mayores de edad.</a:t>
            </a:r>
          </a:p>
        </p:txBody>
      </p:sp>
    </p:spTree>
    <p:extLst>
      <p:ext uri="{BB962C8B-B14F-4D97-AF65-F5344CB8AC3E}">
        <p14:creationId xmlns:p14="http://schemas.microsoft.com/office/powerpoint/2010/main" val="1080539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lstStyle/>
          <a:p>
            <a:pPr marL="0" indent="0" algn="ctr">
              <a:buNone/>
            </a:pPr>
            <a:r>
              <a:rPr lang="es-MX" sz="7200" dirty="0"/>
              <a:t>GRACIAS</a:t>
            </a:r>
          </a:p>
          <a:p>
            <a:pPr algn="ctr"/>
            <a:endParaRPr lang="es-MX" sz="7200" dirty="0"/>
          </a:p>
          <a:p>
            <a:pPr marL="0" indent="0" algn="ctr">
              <a:buNone/>
            </a:pPr>
            <a:r>
              <a:rPr lang="es-MX" sz="4000" dirty="0"/>
              <a:t>juanluisha@live.com.mx</a:t>
            </a:r>
            <a:endParaRPr lang="es-MX" sz="4000" dirty="0"/>
          </a:p>
        </p:txBody>
      </p:sp>
    </p:spTree>
    <p:extLst>
      <p:ext uri="{BB962C8B-B14F-4D97-AF65-F5344CB8AC3E}">
        <p14:creationId xmlns:p14="http://schemas.microsoft.com/office/powerpoint/2010/main" val="2968198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Algunas características de la educación mexicana</a:t>
            </a:r>
            <a:endParaRPr lang="es-MX" dirty="0"/>
          </a:p>
        </p:txBody>
      </p:sp>
      <p:sp>
        <p:nvSpPr>
          <p:cNvPr id="3" name="Marcador de contenido 2"/>
          <p:cNvSpPr>
            <a:spLocks noGrp="1"/>
          </p:cNvSpPr>
          <p:nvPr>
            <p:ph idx="1"/>
          </p:nvPr>
        </p:nvSpPr>
        <p:spPr/>
        <p:txBody>
          <a:bodyPr>
            <a:normAutofit/>
          </a:bodyPr>
          <a:lstStyle/>
          <a:p>
            <a:r>
              <a:rPr lang="es-MX" sz="3600" dirty="0" smtClean="0"/>
              <a:t>Una educación atravesada por la politización exacerbada</a:t>
            </a:r>
          </a:p>
          <a:p>
            <a:r>
              <a:rPr lang="es-MX" sz="3600" dirty="0" smtClean="0"/>
              <a:t>La escuela vive la crisis como “estructura de acogida”</a:t>
            </a:r>
          </a:p>
          <a:p>
            <a:r>
              <a:rPr lang="es-MX" sz="3600" dirty="0" smtClean="0"/>
              <a:t>650 mil chicos y chicas abandonan la secundaria y la prepa públicas al año</a:t>
            </a:r>
            <a:endParaRPr lang="es-MX" sz="3600" dirty="0"/>
          </a:p>
        </p:txBody>
      </p:sp>
    </p:spTree>
    <p:extLst>
      <p:ext uri="{BB962C8B-B14F-4D97-AF65-F5344CB8AC3E}">
        <p14:creationId xmlns:p14="http://schemas.microsoft.com/office/powerpoint/2010/main" val="1697419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Reforma educativa de EPN</a:t>
            </a:r>
            <a:endParaRPr lang="es-MX" dirty="0"/>
          </a:p>
        </p:txBody>
      </p:sp>
      <p:sp>
        <p:nvSpPr>
          <p:cNvPr id="3" name="Marcador de contenido 2"/>
          <p:cNvSpPr>
            <a:spLocks noGrp="1"/>
          </p:cNvSpPr>
          <p:nvPr>
            <p:ph idx="1"/>
          </p:nvPr>
        </p:nvSpPr>
        <p:spPr/>
        <p:txBody>
          <a:bodyPr/>
          <a:lstStyle/>
          <a:p>
            <a:r>
              <a:rPr lang="es-MX" sz="3600" dirty="0" smtClean="0"/>
              <a:t>Apoyada por el Pacto por México</a:t>
            </a:r>
          </a:p>
          <a:p>
            <a:r>
              <a:rPr lang="es-MX" sz="3600" dirty="0" smtClean="0"/>
              <a:t>Centrada inicialmente en el papel de los profesores</a:t>
            </a:r>
          </a:p>
          <a:p>
            <a:r>
              <a:rPr lang="es-MX" sz="3600" dirty="0" smtClean="0"/>
              <a:t>Se coloca en el centro la evaluación de los profesores desde una perspectiva vinculante</a:t>
            </a:r>
          </a:p>
          <a:p>
            <a:endParaRPr lang="es-MX" dirty="0"/>
          </a:p>
        </p:txBody>
      </p:sp>
    </p:spTree>
    <p:extLst>
      <p:ext uri="{BB962C8B-B14F-4D97-AF65-F5344CB8AC3E}">
        <p14:creationId xmlns:p14="http://schemas.microsoft.com/office/powerpoint/2010/main" val="2842929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Algunas consecuencias prácticas</a:t>
            </a:r>
            <a:endParaRPr lang="es-MX" dirty="0"/>
          </a:p>
        </p:txBody>
      </p:sp>
      <p:sp>
        <p:nvSpPr>
          <p:cNvPr id="3" name="Marcador de contenido 2"/>
          <p:cNvSpPr>
            <a:spLocks noGrp="1"/>
          </p:cNvSpPr>
          <p:nvPr>
            <p:ph idx="1"/>
          </p:nvPr>
        </p:nvSpPr>
        <p:spPr/>
        <p:txBody>
          <a:bodyPr>
            <a:normAutofit lnSpcReduction="10000"/>
          </a:bodyPr>
          <a:lstStyle/>
          <a:p>
            <a:r>
              <a:rPr lang="es-MX" sz="3200" dirty="0" smtClean="0"/>
              <a:t>Poner a la escuela en el centro del proceso educativo con la “Autonomía de gestión escolar”</a:t>
            </a:r>
          </a:p>
          <a:p>
            <a:r>
              <a:rPr lang="es-MX" sz="3200" dirty="0" smtClean="0"/>
              <a:t>Fortalecer los Consejos técnicos escolares</a:t>
            </a:r>
          </a:p>
          <a:p>
            <a:r>
              <a:rPr lang="es-MX" sz="3200" dirty="0" smtClean="0"/>
              <a:t>Activar un Sistema de Asistencia Técnica a la Escuela</a:t>
            </a:r>
          </a:p>
          <a:p>
            <a:r>
              <a:rPr lang="es-MX" sz="3200" dirty="0"/>
              <a:t>Activar un Sistema de Información y Gestión Escolar</a:t>
            </a:r>
          </a:p>
          <a:p>
            <a:endParaRPr lang="es-MX" sz="3200" dirty="0" smtClean="0"/>
          </a:p>
        </p:txBody>
      </p:sp>
    </p:spTree>
    <p:extLst>
      <p:ext uri="{BB962C8B-B14F-4D97-AF65-F5344CB8AC3E}">
        <p14:creationId xmlns:p14="http://schemas.microsoft.com/office/powerpoint/2010/main" val="1499734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Padres de familia</a:t>
            </a:r>
            <a:endParaRPr lang="es-MX" dirty="0"/>
          </a:p>
        </p:txBody>
      </p:sp>
      <p:sp>
        <p:nvSpPr>
          <p:cNvPr id="3" name="Marcador de contenido 2"/>
          <p:cNvSpPr>
            <a:spLocks noGrp="1"/>
          </p:cNvSpPr>
          <p:nvPr>
            <p:ph idx="1"/>
          </p:nvPr>
        </p:nvSpPr>
        <p:spPr/>
        <p:txBody>
          <a:bodyPr>
            <a:normAutofit/>
          </a:bodyPr>
          <a:lstStyle/>
          <a:p>
            <a:r>
              <a:rPr lang="es-MX" sz="3200" dirty="0"/>
              <a:t>Como observadores en los procesos de evaluación de los docentes.</a:t>
            </a:r>
          </a:p>
          <a:p>
            <a:r>
              <a:rPr lang="es-MX" sz="3200" dirty="0" smtClean="0"/>
              <a:t>En </a:t>
            </a:r>
            <a:r>
              <a:rPr lang="es-MX" sz="3200" dirty="0"/>
              <a:t>los mecanismos de diálogo entre escuelas y comunidades.</a:t>
            </a:r>
          </a:p>
          <a:p>
            <a:r>
              <a:rPr lang="es-MX" sz="3200" dirty="0" smtClean="0"/>
              <a:t>Como </a:t>
            </a:r>
            <a:r>
              <a:rPr lang="es-MX" sz="3200" dirty="0"/>
              <a:t>miembros de los consejos de participación de cada escuela</a:t>
            </a:r>
            <a:endParaRPr lang="es-MX" sz="3200" dirty="0"/>
          </a:p>
        </p:txBody>
      </p:sp>
    </p:spTree>
    <p:extLst>
      <p:ext uri="{BB962C8B-B14F-4D97-AF65-F5344CB8AC3E}">
        <p14:creationId xmlns:p14="http://schemas.microsoft.com/office/powerpoint/2010/main" val="3703416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El Servicio Profesional Docente</a:t>
            </a:r>
            <a:endParaRPr lang="es-MX" dirty="0"/>
          </a:p>
        </p:txBody>
      </p:sp>
      <p:sp>
        <p:nvSpPr>
          <p:cNvPr id="3" name="Marcador de contenido 2"/>
          <p:cNvSpPr>
            <a:spLocks noGrp="1"/>
          </p:cNvSpPr>
          <p:nvPr>
            <p:ph idx="1"/>
          </p:nvPr>
        </p:nvSpPr>
        <p:spPr/>
        <p:txBody>
          <a:bodyPr>
            <a:normAutofit/>
          </a:bodyPr>
          <a:lstStyle/>
          <a:p>
            <a:r>
              <a:rPr lang="es-MX" sz="3600" dirty="0" smtClean="0"/>
              <a:t>Institucionalizar a través de la evaluación y concursos de oposición el ingreso, la promoción y la permanencia de los profesores</a:t>
            </a:r>
          </a:p>
          <a:p>
            <a:r>
              <a:rPr lang="es-MX" sz="3600" dirty="0" smtClean="0"/>
              <a:t>La presencia de un nuevo actor: el Instituto Nacional para la Evaluación Educativa (INEE)</a:t>
            </a:r>
          </a:p>
          <a:p>
            <a:pPr marL="0" indent="0">
              <a:buNone/>
            </a:pPr>
            <a:endParaRPr lang="es-MX" sz="3600" dirty="0" smtClean="0"/>
          </a:p>
          <a:p>
            <a:endParaRPr lang="es-MX" sz="3600" dirty="0"/>
          </a:p>
        </p:txBody>
      </p:sp>
    </p:spTree>
    <p:extLst>
      <p:ext uri="{BB962C8B-B14F-4D97-AF65-F5344CB8AC3E}">
        <p14:creationId xmlns:p14="http://schemas.microsoft.com/office/powerpoint/2010/main" val="3856857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Los recursos para la Reforma</a:t>
            </a:r>
            <a:endParaRPr lang="es-MX" dirty="0"/>
          </a:p>
        </p:txBody>
      </p:sp>
      <p:sp>
        <p:nvSpPr>
          <p:cNvPr id="3" name="Marcador de contenido 2"/>
          <p:cNvSpPr>
            <a:spLocks noGrp="1"/>
          </p:cNvSpPr>
          <p:nvPr>
            <p:ph idx="1"/>
          </p:nvPr>
        </p:nvSpPr>
        <p:spPr/>
        <p:txBody>
          <a:bodyPr>
            <a:normAutofit/>
          </a:bodyPr>
          <a:lstStyle/>
          <a:p>
            <a:r>
              <a:rPr lang="es-MX" sz="3600" dirty="0"/>
              <a:t>Fondo de Aportaciones para la Nómina Educativa y Gasto Operativo (FONE</a:t>
            </a:r>
            <a:r>
              <a:rPr lang="es-MX" sz="3600" dirty="0" smtClean="0"/>
              <a:t>) para apoyar a entidades con problemas educativos</a:t>
            </a:r>
          </a:p>
          <a:p>
            <a:r>
              <a:rPr lang="es-MX" sz="3600" dirty="0" smtClean="0"/>
              <a:t>Centralización del pago de la nómina</a:t>
            </a:r>
          </a:p>
          <a:p>
            <a:pPr marL="0" indent="0">
              <a:buNone/>
            </a:pPr>
            <a:endParaRPr lang="es-MX" sz="3600" dirty="0"/>
          </a:p>
        </p:txBody>
      </p:sp>
    </p:spTree>
    <p:extLst>
      <p:ext uri="{BB962C8B-B14F-4D97-AF65-F5344CB8AC3E}">
        <p14:creationId xmlns:p14="http://schemas.microsoft.com/office/powerpoint/2010/main" val="816632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Los pros y los contras</a:t>
            </a:r>
            <a:endParaRPr lang="es-MX" dirty="0"/>
          </a:p>
        </p:txBody>
      </p:sp>
      <p:sp>
        <p:nvSpPr>
          <p:cNvPr id="3" name="Marcador de contenido 2"/>
          <p:cNvSpPr>
            <a:spLocks noGrp="1"/>
          </p:cNvSpPr>
          <p:nvPr>
            <p:ph idx="1"/>
          </p:nvPr>
        </p:nvSpPr>
        <p:spPr/>
        <p:txBody>
          <a:bodyPr>
            <a:normAutofit/>
          </a:bodyPr>
          <a:lstStyle/>
          <a:p>
            <a:r>
              <a:rPr lang="es-MX" sz="3200" dirty="0" smtClean="0"/>
              <a:t>Tiene </a:t>
            </a:r>
            <a:r>
              <a:rPr lang="es-MX" sz="3200" dirty="0"/>
              <a:t>muchos adeptos, pues la consideran progresiva y la de mayor calado en las últimas décadas; pero también tiene detractores, que la perciben como regresiva, punitiva y de control, que lesiona los derechos laborales del docente y que no atiende algunos aspectos fundamentales del SEN.</a:t>
            </a:r>
          </a:p>
        </p:txBody>
      </p:sp>
    </p:spTree>
    <p:extLst>
      <p:ext uri="{BB962C8B-B14F-4D97-AF65-F5344CB8AC3E}">
        <p14:creationId xmlns:p14="http://schemas.microsoft.com/office/powerpoint/2010/main" val="21443685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112</TotalTime>
  <Words>1314</Words>
  <Application>Microsoft Office PowerPoint</Application>
  <PresentationFormat>Panorámica</PresentationFormat>
  <Paragraphs>90</Paragraphs>
  <Slides>26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26</vt:i4>
      </vt:variant>
    </vt:vector>
  </HeadingPairs>
  <TitlesOfParts>
    <vt:vector size="30" baseType="lpstr">
      <vt:lpstr>Arial</vt:lpstr>
      <vt:lpstr>Century Gothic</vt:lpstr>
      <vt:lpstr>Wingdings 3</vt:lpstr>
      <vt:lpstr>Ion</vt:lpstr>
      <vt:lpstr>Reforma educativa ¿qué, cómo, para qué?</vt:lpstr>
      <vt:lpstr>La Educación en México</vt:lpstr>
      <vt:lpstr>Algunas características de la educación mexicana</vt:lpstr>
      <vt:lpstr>Reforma educativa de EPN</vt:lpstr>
      <vt:lpstr>Algunas consecuencias prácticas</vt:lpstr>
      <vt:lpstr>Padres de familia</vt:lpstr>
      <vt:lpstr>El Servicio Profesional Docente</vt:lpstr>
      <vt:lpstr>Los recursos para la Reforma</vt:lpstr>
      <vt:lpstr>Los pros y los contras</vt:lpstr>
      <vt:lpstr>Los que la apoyan enfatizan que:</vt:lpstr>
      <vt:lpstr>Los que la apoyan enfatizan que:</vt:lpstr>
      <vt:lpstr>Los que la apoyan enfatizan que:</vt:lpstr>
      <vt:lpstr>Los que la critican, enfatizan que:</vt:lpstr>
      <vt:lpstr>Los que la critican, enfatizan que:</vt:lpstr>
      <vt:lpstr>Presentación de PowerPoint</vt:lpstr>
      <vt:lpstr>¿Y la formación de maestros?</vt:lpstr>
      <vt:lpstr>¿Y las escuelas privadas católicas?</vt:lpstr>
      <vt:lpstr>La revolución del Más</vt:lpstr>
      <vt:lpstr>La revolución de la Movilidad</vt:lpstr>
      <vt:lpstr>La revolución de la Mentalidad</vt:lpstr>
      <vt:lpstr>Educar en Ciudadanía global</vt:lpstr>
      <vt:lpstr>Educar Ciudadanía Global</vt:lpstr>
      <vt:lpstr>Desafíos y oportunidades en México</vt:lpstr>
      <vt:lpstr>Educar la praxis</vt:lpstr>
      <vt:lpstr>Educar la praxis</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Reforma educativa ¿qué, cómo, para qué?</dc:title>
  <dc:creator>HERNANDEZ AVENDAÑO JUAN LUIS</dc:creator>
  <cp:lastModifiedBy>HERNANDEZ AVENDAÑO JUAN LUIS</cp:lastModifiedBy>
  <cp:revision>9</cp:revision>
  <dcterms:created xsi:type="dcterms:W3CDTF">2016-03-10T15:21:05Z</dcterms:created>
  <dcterms:modified xsi:type="dcterms:W3CDTF">2016-03-10T17:13:43Z</dcterms:modified>
</cp:coreProperties>
</file>