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notesMasterIdLst>
    <p:notesMasterId r:id="rId21"/>
  </p:notesMasterIdLst>
  <p:sldIdLst>
    <p:sldId id="256" r:id="rId2"/>
    <p:sldId id="332" r:id="rId3"/>
    <p:sldId id="333" r:id="rId4"/>
    <p:sldId id="351" r:id="rId5"/>
    <p:sldId id="352" r:id="rId6"/>
    <p:sldId id="353" r:id="rId7"/>
    <p:sldId id="354" r:id="rId8"/>
    <p:sldId id="355" r:id="rId9"/>
    <p:sldId id="356" r:id="rId10"/>
    <p:sldId id="341" r:id="rId11"/>
    <p:sldId id="358" r:id="rId12"/>
    <p:sldId id="359" r:id="rId13"/>
    <p:sldId id="360" r:id="rId14"/>
    <p:sldId id="357" r:id="rId15"/>
    <p:sldId id="350" r:id="rId16"/>
    <p:sldId id="361" r:id="rId17"/>
    <p:sldId id="362" r:id="rId18"/>
    <p:sldId id="363" r:id="rId19"/>
    <p:sldId id="36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8EB4E3"/>
    <a:srgbClr val="8FC7FF"/>
    <a:srgbClr val="81C0FF"/>
    <a:srgbClr val="6699FF"/>
    <a:srgbClr val="0086EA"/>
    <a:srgbClr val="1CA9E8"/>
    <a:srgbClr val="FFCC99"/>
    <a:srgbClr val="C9A4E4"/>
    <a:srgbClr val="B482DA"/>
    <a:srgbClr val="4BA5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221" autoAdjust="0"/>
    <p:restoredTop sz="94684" autoAdjust="0"/>
  </p:normalViewPr>
  <p:slideViewPr>
    <p:cSldViewPr>
      <p:cViewPr varScale="1">
        <p:scale>
          <a:sx n="72" d="100"/>
          <a:sy n="72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3B866-CB61-46FE-8EDF-4F4FE411B6C4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76992-60A7-4304-9D0C-E05667AD09BD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464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11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2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3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4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9" name="7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8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9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0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7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8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0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2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9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1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2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0" name="9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1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3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4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6" name="5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5" name="7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8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9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0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Rectángulo"/>
          <p:cNvSpPr/>
          <p:nvPr userDrawn="1"/>
        </p:nvSpPr>
        <p:spPr>
          <a:xfrm>
            <a:off x="0" y="-27384"/>
            <a:ext cx="831641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0 Rectángulo"/>
          <p:cNvSpPr/>
          <p:nvPr userDrawn="1"/>
        </p:nvSpPr>
        <p:spPr>
          <a:xfrm>
            <a:off x="8244408" y="-27384"/>
            <a:ext cx="899592" cy="648072"/>
          </a:xfrm>
          <a:prstGeom prst="rect">
            <a:avLst/>
          </a:prstGeom>
          <a:solidFill>
            <a:srgbClr val="F6C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1 Rectángulo"/>
          <p:cNvSpPr/>
          <p:nvPr userDrawn="1"/>
        </p:nvSpPr>
        <p:spPr>
          <a:xfrm>
            <a:off x="8015750" y="6408712"/>
            <a:ext cx="1128250" cy="449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4 Rectángulo"/>
          <p:cNvSpPr/>
          <p:nvPr userDrawn="1"/>
        </p:nvSpPr>
        <p:spPr>
          <a:xfrm>
            <a:off x="0" y="6408712"/>
            <a:ext cx="8100392" cy="4492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8E566D7-5A55-458D-9FD6-74A9397727B0}" type="datetimeFigureOut">
              <a:rPr lang="es-MX" smtClean="0"/>
              <a:pPr/>
              <a:t>11/3/16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ED6B896-660C-43ED-9235-1B7F543833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Relationship Id="rId3" Type="http://schemas.openxmlformats.org/officeDocument/2006/relationships/oleObject" Target="Macintosh%20HD:Users:eduardomercadocruz:Downloads:diagnostico%20integraciA%CC%83%C2%B3n%20.doc!OLE_LINK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Relationship Id="rId3" Type="http://schemas.openxmlformats.org/officeDocument/2006/relationships/oleObject" Target="Macintosh%20HD:Users:eduardomercadocruz:Downloads:diagnostico%20integraciA%CC%83%C2%B3n%20.doc!OLE_LINK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543800" cy="2286000"/>
          </a:xfrm>
        </p:spPr>
        <p:txBody>
          <a:bodyPr/>
          <a:lstStyle/>
          <a:p>
            <a:r>
              <a:rPr lang="es-MX" sz="4000" dirty="0" smtClean="0"/>
              <a:t>Reforma educativa, formación docente y práctica profesional: nuevos escenarios</a:t>
            </a:r>
            <a:endParaRPr lang="es-MX" sz="4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27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Marcador de contenido 2"/>
          <p:cNvSpPr>
            <a:spLocks noGrp="1"/>
          </p:cNvSpPr>
          <p:nvPr>
            <p:ph idx="4294967295"/>
          </p:nvPr>
        </p:nvSpPr>
        <p:spPr>
          <a:xfrm>
            <a:off x="0" y="460375"/>
            <a:ext cx="8921750" cy="581025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s-ES_tradnl" sz="2000" b="1" smtClean="0">
                <a:ea typeface="ＭＳ Ｐゴシック" pitchFamily="-101" charset="-128"/>
                <a:cs typeface="ＭＳ Ｐゴシック" pitchFamily="-101" charset="-128"/>
              </a:rPr>
              <a:t>Principales resultados del examen nacional de ingreso al servicio docente 2009-2010 </a:t>
            </a:r>
          </a:p>
          <a:p>
            <a:pPr algn="just" eaLnBrk="1" hangingPunct="1"/>
            <a:r>
              <a:rPr lang="es-ES_tradnl" sz="2000" b="1" smtClean="0">
                <a:ea typeface="ＭＳ Ｐゴシック" pitchFamily="-101" charset="-128"/>
                <a:cs typeface="ＭＳ Ｐゴシック" pitchFamily="-101" charset="-128"/>
              </a:rPr>
              <a:t>Un total de 81,490 personas presentaron examen de ingreso al servicio docente. De este total, alrededor de 22.8% obtuvo un nivel “aceptable” en el Examen Nacional; 72.7% “requiere procesos de nivelación académica”; y 4.5% obtuvo un resultado “no aceptable”.</a:t>
            </a:r>
          </a:p>
          <a:p>
            <a:pPr algn="just" eaLnBrk="1" hangingPunct="1"/>
            <a:r>
              <a:rPr lang="es-ES_tradnl" sz="2000" b="1" smtClean="0">
                <a:ea typeface="ＭＳ Ｐゴシック" pitchFamily="-101" charset="-128"/>
                <a:cs typeface="ＭＳ Ｐゴシック" pitchFamily="-101" charset="-128"/>
              </a:rPr>
              <a:t>En el Examen Nacional participaron egresados de 824 instituciones de educación superior (Normales públicas y particulares, Universidad Pedagógica Nacional y sus extensiones en los estados y egresados de universidades públicas, entre otros).</a:t>
            </a:r>
          </a:p>
          <a:p>
            <a:pPr algn="just" eaLnBrk="1" hangingPunct="1"/>
            <a:r>
              <a:rPr lang="es-ES_tradnl" sz="2000" b="1" smtClean="0">
                <a:ea typeface="ＭＳ Ｐゴシック" pitchFamily="-101" charset="-128"/>
                <a:cs typeface="ＭＳ Ｐゴシック" pitchFamily="-101" charset="-128"/>
              </a:rPr>
              <a:t>¿Qué porcentaje de los aspirantes por escuela o institución logró acreditar el Examen Nacional?</a:t>
            </a:r>
          </a:p>
          <a:p>
            <a:pPr lvl="1" algn="just" eaLnBrk="1" hangingPunct="1"/>
            <a:r>
              <a:rPr lang="es-ES_tradnl" sz="2000" b="1" smtClean="0"/>
              <a:t>Ni un sólo egresado proveniente de 93 instituciones. Un porcentaje variable de 1 a 30 por ciento de los aspirantes de 481 instituciones participantes. Entre 30 y 59 por ciento de los aspirantes de 209 instituciones participantes. Entre 60 y 99 por ciento de los egresados de 39 instituciones participantes. 100 por ciento de los egresados de 2 escuelas normales.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629816"/>
            <a:ext cx="8058178" cy="1143000"/>
          </a:xfrm>
        </p:spPr>
        <p:txBody>
          <a:bodyPr/>
          <a:lstStyle/>
          <a:p>
            <a:r>
              <a:rPr lang="es-MX" sz="3600" dirty="0" smtClean="0"/>
              <a:t>Reforma educativa </a:t>
            </a:r>
            <a:r>
              <a:rPr lang="es-MX" sz="3600" dirty="0"/>
              <a:t>en México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Marco normativo </a:t>
            </a:r>
            <a:r>
              <a:rPr lang="es-MX" sz="2400" dirty="0" smtClean="0"/>
              <a:t>2013-2018</a:t>
            </a:r>
            <a:endParaRPr lang="es-MX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611560" y="2993386"/>
            <a:ext cx="3670661" cy="317191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just">
              <a:spcAft>
                <a:spcPts val="600"/>
              </a:spcAft>
            </a:pP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El estado garantizará la calidad de la educación obligatoria de manera que los materiales y métodos educativos, la organización escolar, la infraestructura educativa y la idoneidad de los docentes y los directivos garanticen el máximo logro de aprendizaje de los educandos. </a:t>
            </a:r>
          </a:p>
          <a:p>
            <a:pPr algn="just"/>
            <a:endParaRPr lang="es-MX" sz="12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572000" y="3065394"/>
            <a:ext cx="3818171" cy="317191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2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s-MX" sz="1200" b="1" dirty="0" smtClean="0">
                <a:solidFill>
                  <a:schemeClr val="tx1"/>
                </a:solidFill>
                <a:latin typeface="Cambria" pitchFamily="18" charset="0"/>
              </a:rPr>
              <a:t>Vigésimo segundo transitorio.</a:t>
            </a:r>
          </a:p>
          <a:p>
            <a:pPr algn="just">
              <a:spcBef>
                <a:spcPts val="600"/>
              </a:spcBef>
            </a:pP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La Secretaría formulará un plan integral para iniciar a la brevedad los trabajos formales, a nivel nacional, de diagnóstico, rediseño y fortalecimiento para el Sistema de Normales Públicas a efecto de asegurar la calidad en la educación que imparta y la competencia académica de sus egresados, así como su congruencia con las necesidades del sistema educativo nacional.</a:t>
            </a:r>
          </a:p>
          <a:p>
            <a:endParaRPr lang="es-MX" sz="1200" dirty="0">
              <a:solidFill>
                <a:schemeClr val="tx1"/>
              </a:solidFill>
              <a:latin typeface="Cambria" pitchFamily="18" charset="0"/>
            </a:endParaRPr>
          </a:p>
          <a:p>
            <a:endParaRPr lang="es-MX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056828" y="2081000"/>
            <a:ext cx="3113825" cy="69992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Ley General del Servicio Profesional Docente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832555" y="2028883"/>
            <a:ext cx="3017618" cy="680037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Art. 3º Constitucional </a:t>
            </a:r>
          </a:p>
        </p:txBody>
      </p:sp>
      <p:sp>
        <p:nvSpPr>
          <p:cNvPr id="19" name="18 Flecha abajo"/>
          <p:cNvSpPr/>
          <p:nvPr/>
        </p:nvSpPr>
        <p:spPr>
          <a:xfrm rot="16200000">
            <a:off x="4244644" y="1954757"/>
            <a:ext cx="503708" cy="86060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2" name="21 Flecha a la derecha con bandas"/>
          <p:cNvSpPr/>
          <p:nvPr/>
        </p:nvSpPr>
        <p:spPr>
          <a:xfrm rot="5400000">
            <a:off x="2089335" y="2777570"/>
            <a:ext cx="504057" cy="510774"/>
          </a:xfrm>
          <a:prstGeom prst="stripedRightArrow">
            <a:avLst>
              <a:gd name="adj1" fmla="val 50000"/>
              <a:gd name="adj2" fmla="val 34142"/>
            </a:avLst>
          </a:prstGeom>
          <a:solidFill>
            <a:srgbClr val="F1BD77"/>
          </a:solidFill>
          <a:ln>
            <a:noFill/>
          </a:ln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a la derecha con bandas"/>
          <p:cNvSpPr/>
          <p:nvPr/>
        </p:nvSpPr>
        <p:spPr>
          <a:xfrm rot="5400000">
            <a:off x="6361712" y="2777570"/>
            <a:ext cx="504057" cy="510774"/>
          </a:xfrm>
          <a:prstGeom prst="stripedRightArrow">
            <a:avLst>
              <a:gd name="adj1" fmla="val 50000"/>
              <a:gd name="adj2" fmla="val 34142"/>
            </a:avLst>
          </a:prstGeom>
          <a:solidFill>
            <a:srgbClr val="F1BD77"/>
          </a:solidFill>
          <a:ln>
            <a:noFill/>
          </a:ln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61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629816"/>
            <a:ext cx="8058178" cy="1143000"/>
          </a:xfrm>
        </p:spPr>
        <p:txBody>
          <a:bodyPr/>
          <a:lstStyle/>
          <a:p>
            <a:r>
              <a:rPr lang="es-MX" sz="3600" dirty="0" smtClean="0"/>
              <a:t>Reforma educativa </a:t>
            </a:r>
            <a:r>
              <a:rPr lang="es-MX" sz="3600" dirty="0"/>
              <a:t>en México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Marco normativo </a:t>
            </a:r>
            <a:r>
              <a:rPr lang="es-MX" sz="2400" dirty="0" smtClean="0"/>
              <a:t>2013-2018</a:t>
            </a:r>
            <a:endParaRPr lang="es-MX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2733308" y="3032957"/>
            <a:ext cx="3670661" cy="317191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just">
              <a:spcAft>
                <a:spcPts val="600"/>
              </a:spcAft>
            </a:pPr>
            <a:r>
              <a:rPr lang="es-MX" sz="1200" b="1" dirty="0" smtClean="0">
                <a:solidFill>
                  <a:schemeClr val="tx1"/>
                </a:solidFill>
                <a:latin typeface="Cambria" pitchFamily="18" charset="0"/>
              </a:rPr>
              <a:t>Artículo 8º. 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El criterio que orientará la educación que el Estado y sus organismos descentralizados impartan […] </a:t>
            </a:r>
          </a:p>
          <a:p>
            <a:pPr algn="just">
              <a:spcAft>
                <a:spcPts val="600"/>
              </a:spcAft>
            </a:pPr>
            <a:endParaRPr lang="es-MX" sz="1200" b="1" dirty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s-MX" sz="1200" b="1" dirty="0" smtClean="0">
                <a:solidFill>
                  <a:schemeClr val="tx1"/>
                </a:solidFill>
                <a:latin typeface="Cambria" pitchFamily="18" charset="0"/>
              </a:rPr>
              <a:t>Fracción IV.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12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Será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de calidad, entendiéndose por ésta la congruencia entre los objetivos, resultados y procesos del sistema educativo,  conforme a las dimensiones de eficacia, pertinencia y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equidad. </a:t>
            </a:r>
            <a:r>
              <a:rPr lang="es-MX" sz="1200" dirty="0" smtClean="0"/>
              <a:t>.</a:t>
            </a:r>
            <a:endParaRPr lang="es-MX" sz="12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059832" y="1867102"/>
            <a:ext cx="3017618" cy="680037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Ley General de Educación </a:t>
            </a:r>
          </a:p>
        </p:txBody>
      </p:sp>
      <p:sp>
        <p:nvSpPr>
          <p:cNvPr id="22" name="21 Flecha a la derecha con bandas"/>
          <p:cNvSpPr/>
          <p:nvPr/>
        </p:nvSpPr>
        <p:spPr>
          <a:xfrm rot="5400000">
            <a:off x="4316611" y="2777570"/>
            <a:ext cx="504057" cy="510774"/>
          </a:xfrm>
          <a:prstGeom prst="stripedRightArrow">
            <a:avLst>
              <a:gd name="adj1" fmla="val 50000"/>
              <a:gd name="adj2" fmla="val 34142"/>
            </a:avLst>
          </a:prstGeom>
          <a:solidFill>
            <a:srgbClr val="F1BD77"/>
          </a:solidFill>
          <a:ln>
            <a:noFill/>
          </a:ln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52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629816"/>
            <a:ext cx="8058178" cy="1143000"/>
          </a:xfrm>
        </p:spPr>
        <p:txBody>
          <a:bodyPr/>
          <a:lstStyle/>
          <a:p>
            <a:r>
              <a:rPr lang="es-MX" sz="3600" dirty="0" smtClean="0"/>
              <a:t>Reforma educativa </a:t>
            </a:r>
            <a:r>
              <a:rPr lang="es-MX" sz="3600" dirty="0"/>
              <a:t>en México</a:t>
            </a:r>
            <a:r>
              <a:rPr lang="es-MX" dirty="0"/>
              <a:t/>
            </a:r>
            <a:br>
              <a:rPr lang="es-MX" dirty="0"/>
            </a:br>
            <a:r>
              <a:rPr lang="es-MX" sz="2400" dirty="0"/>
              <a:t>Instrumentos de planeación </a:t>
            </a:r>
            <a:r>
              <a:rPr lang="es-MX" sz="2400" dirty="0" smtClean="0"/>
              <a:t>nacional 2013-2018</a:t>
            </a:r>
            <a:endParaRPr lang="es-MX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506032" y="2997299"/>
            <a:ext cx="3670661" cy="317191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just">
              <a:spcAft>
                <a:spcPts val="600"/>
              </a:spcAft>
            </a:pPr>
            <a:r>
              <a:rPr lang="es-MX" sz="1200" b="1" dirty="0">
                <a:solidFill>
                  <a:schemeClr val="tx1"/>
                </a:solidFill>
                <a:latin typeface="Cambria" pitchFamily="18" charset="0"/>
              </a:rPr>
              <a:t>III. México con educación de </a:t>
            </a:r>
            <a:r>
              <a:rPr lang="es-MX" sz="1200" b="1" dirty="0" smtClean="0">
                <a:solidFill>
                  <a:schemeClr val="tx1"/>
                </a:solidFill>
                <a:latin typeface="Cambria" pitchFamily="18" charset="0"/>
              </a:rPr>
              <a:t>calidad.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  “es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fundamental que la nación dirija sus esfuerzos para transitar hacia una Sociedad del Conocimiento, lo que implica basar nuestro futuro en el aprovechamiento intensivo de nuestra capacidad intelectual. Se propone </a:t>
            </a:r>
            <a:r>
              <a:rPr lang="es-MX" sz="1200" b="1" dirty="0">
                <a:solidFill>
                  <a:schemeClr val="tx1"/>
                </a:solidFill>
                <a:latin typeface="Cambria" pitchFamily="18" charset="0"/>
              </a:rPr>
              <a:t>implementar políticas de Estado que garanticen el derecho a la educación de calidad para todos,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fortalecer la articulación de los niveles educativos y los vinculen con el quehacer científico, el desarrollo tecnológico y el sector productivo, con el fin de generar un capital humano de calidad que detone la innovación nacional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.” </a:t>
            </a:r>
            <a:endParaRPr lang="es-MX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572000" y="3065394"/>
            <a:ext cx="3818171" cy="317191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2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s-MX" sz="12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es-MX" sz="1100" b="1" dirty="0" smtClean="0">
                <a:solidFill>
                  <a:schemeClr val="tx1"/>
                </a:solidFill>
                <a:latin typeface="Cambria" pitchFamily="18" charset="0"/>
              </a:rPr>
              <a:t>Objetivo </a:t>
            </a:r>
            <a:r>
              <a:rPr lang="es-MX" sz="1100" b="1" dirty="0">
                <a:solidFill>
                  <a:schemeClr val="tx1"/>
                </a:solidFill>
                <a:latin typeface="Cambria" pitchFamily="18" charset="0"/>
              </a:rPr>
              <a:t>1. Asegurar la calidad de los aprendizajes en la educación básica y la formación </a:t>
            </a:r>
            <a:r>
              <a:rPr lang="es-MX" sz="1100" b="1" dirty="0" smtClean="0">
                <a:solidFill>
                  <a:schemeClr val="tx1"/>
                </a:solidFill>
                <a:latin typeface="Cambria" pitchFamily="18" charset="0"/>
              </a:rPr>
              <a:t>integral de </a:t>
            </a:r>
            <a:r>
              <a:rPr lang="es-MX" sz="1100" b="1" dirty="0">
                <a:solidFill>
                  <a:schemeClr val="tx1"/>
                </a:solidFill>
                <a:latin typeface="Cambria" pitchFamily="18" charset="0"/>
              </a:rPr>
              <a:t>todos los grupos de la </a:t>
            </a:r>
            <a:r>
              <a:rPr lang="es-MX" sz="1100" b="1" dirty="0" smtClean="0">
                <a:solidFill>
                  <a:schemeClr val="tx1"/>
                </a:solidFill>
                <a:latin typeface="Cambria" pitchFamily="18" charset="0"/>
              </a:rPr>
              <a:t>población.</a:t>
            </a:r>
          </a:p>
          <a:p>
            <a:pPr algn="just"/>
            <a:r>
              <a:rPr lang="es-MX" sz="1100" b="1" i="1" dirty="0" smtClean="0">
                <a:solidFill>
                  <a:schemeClr val="tx1"/>
                </a:solidFill>
                <a:latin typeface="Cambria" pitchFamily="18" charset="0"/>
              </a:rPr>
              <a:t>Estrategia 1.4. Fortalecer la formación inicial y el desarrollo profesional docente centrado en la escuela y el alumno.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Líneas de acción: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1.4.8. Formular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un plan integral de diagnóstico, rediseño y fortalecimiento para el Sistema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de Normales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Públicas. </a:t>
            </a:r>
          </a:p>
          <a:p>
            <a:pPr algn="just"/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1.4.9. Asegurar la calidad en la educación que imparten las normales y la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competencia académica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de sus egresados. </a:t>
            </a:r>
          </a:p>
          <a:p>
            <a:pPr algn="just"/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1.4.10. Fortalecer los mecanismos para seleccionar a los mejores aspirantes para ingresar a </a:t>
            </a:r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la formación </a:t>
            </a:r>
            <a:r>
              <a:rPr lang="es-MX" sz="1200" dirty="0">
                <a:solidFill>
                  <a:schemeClr val="tx1"/>
                </a:solidFill>
                <a:latin typeface="Cambria" pitchFamily="18" charset="0"/>
              </a:rPr>
              <a:t>inicial de docentes. </a:t>
            </a:r>
          </a:p>
          <a:p>
            <a:endParaRPr lang="es-MX" sz="12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s-MX" sz="12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056828" y="2081000"/>
            <a:ext cx="3113825" cy="699928"/>
          </a:xfrm>
          <a:prstGeom prst="roundRect">
            <a:avLst/>
          </a:prstGeom>
          <a:solidFill>
            <a:srgbClr val="F8F8F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Programa Sectorial de Educación 2013-2018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832555" y="2028883"/>
            <a:ext cx="3017618" cy="680037"/>
          </a:xfrm>
          <a:prstGeom prst="roundRect">
            <a:avLst/>
          </a:prstGeom>
          <a:solidFill>
            <a:srgbClr val="F8F8F8"/>
          </a:solidFill>
          <a:ln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Plan Nacional de Desarrollo 2013-2018</a:t>
            </a:r>
          </a:p>
        </p:txBody>
      </p:sp>
      <p:sp>
        <p:nvSpPr>
          <p:cNvPr id="19" name="18 Flecha abajo"/>
          <p:cNvSpPr/>
          <p:nvPr/>
        </p:nvSpPr>
        <p:spPr>
          <a:xfrm rot="16200000">
            <a:off x="4244644" y="1954757"/>
            <a:ext cx="503708" cy="86060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2" name="21 Flecha a la derecha con bandas"/>
          <p:cNvSpPr/>
          <p:nvPr/>
        </p:nvSpPr>
        <p:spPr>
          <a:xfrm rot="5400000">
            <a:off x="2089335" y="2777570"/>
            <a:ext cx="504057" cy="510774"/>
          </a:xfrm>
          <a:prstGeom prst="stripedRightArrow">
            <a:avLst>
              <a:gd name="adj1" fmla="val 50000"/>
              <a:gd name="adj2" fmla="val 34142"/>
            </a:avLst>
          </a:prstGeom>
          <a:solidFill>
            <a:srgbClr val="F1BD77"/>
          </a:solidFill>
          <a:ln>
            <a:noFill/>
          </a:ln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a la derecha con bandas"/>
          <p:cNvSpPr/>
          <p:nvPr/>
        </p:nvSpPr>
        <p:spPr>
          <a:xfrm rot="5400000">
            <a:off x="6361712" y="2777570"/>
            <a:ext cx="504057" cy="510774"/>
          </a:xfrm>
          <a:prstGeom prst="stripedRightArrow">
            <a:avLst>
              <a:gd name="adj1" fmla="val 50000"/>
              <a:gd name="adj2" fmla="val 34142"/>
            </a:avLst>
          </a:prstGeom>
          <a:solidFill>
            <a:srgbClr val="F1BD77"/>
          </a:solidFill>
          <a:ln>
            <a:noFill/>
          </a:ln>
          <a:effectLst>
            <a:innerShdw blurRad="114300">
              <a:prstClr val="black"/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60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3400" y="609600"/>
            <a:ext cx="7848600" cy="513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600" baseline="30000" dirty="0" smtClean="0"/>
              <a:t>El primer concurso de oposición para el ingreso a la docencia en educación básica realizado en julio de 2014, en el marco de la integración del Servicio Profesional Docente (SPD), puso de manifiesto las deficiencias de los postulantes en cuanto a los conocimientos y las capacidades considerados idóneos para ejercer la profesión docente. De los 130 512 sustentantes a nivel nacional, resultó idóneo sólo 39.5%.3 El grupo de los egresados de escuelas normales obtuvo mejores resultados que el de los de otras instituciones —44.5% y 33.1% de idóneos respectivamente (SEP, 2015b) fuente:</a:t>
            </a:r>
            <a:r>
              <a:rPr lang="es-ES_tradnl" sz="2000" dirty="0" smtClean="0"/>
              <a:t> Directrices para mejorar la formación inicial de los docentes de educación básica, INEE 2015.</a:t>
            </a:r>
            <a:endParaRPr 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1000" y="762000"/>
            <a:ext cx="84582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dirty="0" smtClean="0"/>
              <a:t>Directriz 1. Fortalecer la organización académica de las escuelas normales.</a:t>
            </a:r>
          </a:p>
          <a:p>
            <a:pPr algn="just"/>
            <a:endParaRPr lang="es-ES_tradnl" sz="2800" dirty="0" smtClean="0"/>
          </a:p>
          <a:p>
            <a:pPr algn="just"/>
            <a:r>
              <a:rPr lang="es-ES_tradnl" sz="2800" dirty="0" smtClean="0"/>
              <a:t>Directriz 2. Desarrollar un Marco Común de educación superior para la formación inicial de docentes.</a:t>
            </a:r>
          </a:p>
          <a:p>
            <a:pPr algn="just"/>
            <a:endParaRPr lang="es-ES_tradnl" sz="2800" dirty="0" smtClean="0"/>
          </a:p>
          <a:p>
            <a:pPr algn="just"/>
            <a:r>
              <a:rPr lang="es-ES_tradnl" sz="2800" dirty="0" smtClean="0"/>
              <a:t>Directriz 3. Crear un Sistema Nacional de Información y Prospectiva Docente.</a:t>
            </a:r>
          </a:p>
          <a:p>
            <a:pPr algn="just"/>
            <a:endParaRPr lang="es-ES_tradnl" sz="2800" dirty="0" smtClean="0"/>
          </a:p>
          <a:p>
            <a:pPr algn="just"/>
            <a:r>
              <a:rPr lang="es-ES_tradnl" sz="2800" dirty="0" smtClean="0"/>
              <a:t>Directriz 4. Organizar un Sistema de Evaluación de la oferta de formación inicial de docentes.</a:t>
            </a: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 smtClean="0"/>
              <a:t>El presente y futuro…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1600200"/>
            <a:ext cx="8286751" cy="4800599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Nuevos procedimientos para el ingreso, promoción y permanencia apegados al documento de: Perfil, parámetros e indicadores.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dirty="0" smtClean="0"/>
              <a:t>Resultados poco favorables en el examen de ingreso, tanto para normales públicas como privadas.</a:t>
            </a:r>
            <a:endParaRPr lang="es-ES_tradnl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Conformación de un “nuevo modelo educativo”: educación básica, media superior y normal.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Plan de estudio 2012 para la formación de profesores y otros sin modificación desde hace más de 15 años.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dirty="0" smtClean="0"/>
              <a:t>El presente futuro</a:t>
            </a:r>
          </a:p>
        </p:txBody>
      </p:sp>
      <p:sp>
        <p:nvSpPr>
          <p:cNvPr id="18435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ES_tradnl" dirty="0" smtClean="0"/>
              <a:t>Informe del INEE sobre profesores 2015</a:t>
            </a:r>
          </a:p>
          <a:p>
            <a:pPr algn="just" eaLnBrk="1" hangingPunct="1">
              <a:defRPr/>
            </a:pPr>
            <a:r>
              <a:rPr lang="es-ES_tradnl" dirty="0" smtClean="0"/>
              <a:t>Nuevas encomiendas para atender problemas sociales, culturales, científicos y tecnológicos.</a:t>
            </a:r>
          </a:p>
          <a:p>
            <a:pPr algn="just" eaLnBrk="1" hangingPunct="1">
              <a:defRPr/>
            </a:pPr>
            <a:r>
              <a:rPr lang="es-ES_tradnl" dirty="0" smtClean="0"/>
              <a:t>Una imagen deteriorada, tanto por los resultados educativos como por las diferentes manifestaciones y pronunciamientos del magisterio.</a:t>
            </a:r>
          </a:p>
          <a:p>
            <a:pPr algn="just" eaLnBrk="1" hangingPunct="1">
              <a:defRPr/>
            </a:pPr>
            <a:r>
              <a:rPr lang="es-ES_tradnl" dirty="0" smtClean="0"/>
              <a:t>Nuevas tareas y funciones que requieren mayores niveles de cualificación y certificación profesional.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779463" y="79375"/>
            <a:ext cx="7583487" cy="1044575"/>
          </a:xfrm>
        </p:spPr>
        <p:txBody>
          <a:bodyPr/>
          <a:lstStyle/>
          <a:p>
            <a:r>
              <a:rPr lang="es-ES_tradnl" sz="2400" b="1" dirty="0" smtClean="0"/>
              <a:t>La práctica profesional y la formación, puntos de tensión: A manera de cierre</a:t>
            </a:r>
          </a:p>
        </p:txBody>
      </p:sp>
      <p:sp>
        <p:nvSpPr>
          <p:cNvPr id="29699" name="Marcador de contenido 2"/>
          <p:cNvSpPr>
            <a:spLocks noGrp="1"/>
          </p:cNvSpPr>
          <p:nvPr>
            <p:ph idx="1"/>
          </p:nvPr>
        </p:nvSpPr>
        <p:spPr>
          <a:xfrm>
            <a:off x="523875" y="1425575"/>
            <a:ext cx="8239125" cy="4956175"/>
          </a:xfrm>
        </p:spPr>
        <p:txBody>
          <a:bodyPr/>
          <a:lstStyle/>
          <a:p>
            <a:pPr algn="just"/>
            <a:r>
              <a:rPr lang="es-ES_tradnl" dirty="0" smtClean="0"/>
              <a:t>Actividad que cada vez se torna más compleja, requiere de la utilización de distintos tipos de información y variadas estrategias metodológicas, didácticas, técnicas e instrumentales.</a:t>
            </a:r>
          </a:p>
          <a:p>
            <a:pPr algn="just"/>
            <a:r>
              <a:rPr lang="es-ES_tradnl" dirty="0" smtClean="0"/>
              <a:t> Que la docencia no debe anclarse en modelos inamovibles donde hay control certidumbre y priva la prescripción.</a:t>
            </a:r>
          </a:p>
          <a:p>
            <a:pPr algn="just"/>
            <a:r>
              <a:rPr lang="es-ES_tradnl" dirty="0" smtClean="0"/>
              <a:t>Que es posible construir propuestas innovadoras derivados de ejercicios sistemáticos de investigación y de reflexión de la docencia.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smtClean="0"/>
              <a:t>Construyendo propuestas para el presente futuro sin olvidar el pasado</a:t>
            </a:r>
          </a:p>
        </p:txBody>
      </p:sp>
      <p:sp>
        <p:nvSpPr>
          <p:cNvPr id="23555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sz="180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  <a:cs typeface="ＭＳ Ｐゴシック" pitchFamily="-108" charset="-128"/>
              </a:rPr>
              <a:t>Recuperar a la práctica docente como un objeto de reflexión, estudio y escenario  para la formación permanente, eso implica mirar los contextos, las orientaciones, enfoques, a  los sujetos a los que se enseña, etc. y sobre todo mirarse a sí mismo.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sz="180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  <a:cs typeface="ＭＳ Ｐゴシック" pitchFamily="-108" charset="-128"/>
              </a:rPr>
              <a:t>Acompañar sin prescribir; reconocer lo valioso de la experiencia cuando ésta es producto de la reflexión, el análisis y la confrontación entre lo que se vive cotidianamente y los conceptos o teorías que “parcialmente” lo explican.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sz="180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  <a:cs typeface="ＭＳ Ｐゴシック" pitchFamily="-108" charset="-128"/>
              </a:rPr>
              <a:t>Implicar al futuro maestro (a) en su propia formación e implicarse profesionalmente con el propio proceso como Formador.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sz="180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  <a:cs typeface="ＭＳ Ｐゴシック" pitchFamily="-108" charset="-128"/>
              </a:rPr>
              <a:t>Dialogar para contrastar, confrontar y construir formas de explicación y comprensión del hecho educativo, en cualquiera de las dimensiones en las que se encuentre.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_tradnl" sz="180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  <a:cs typeface="ＭＳ Ｐゴシック" pitchFamily="-108" charset="-128"/>
              </a:rPr>
              <a:t>Generar conocimiento de la docencia a partir de la reflexión, el análisis y la investigación de la propia docencia.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s-ES_tradnl" sz="1800" smtClean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2971800"/>
            <a:ext cx="3505200" cy="1295400"/>
            <a:chOff x="1968" y="2304"/>
            <a:chExt cx="2208" cy="816"/>
          </a:xfrm>
        </p:grpSpPr>
        <p:sp>
          <p:nvSpPr>
            <p:cNvPr id="21517" name="Text Box 5"/>
            <p:cNvSpPr txBox="1">
              <a:spLocks noChangeArrowheads="1"/>
            </p:cNvSpPr>
            <p:nvPr/>
          </p:nvSpPr>
          <p:spPr bwMode="auto">
            <a:xfrm>
              <a:off x="2256" y="2448"/>
              <a:ext cx="158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dirty="0">
                  <a:latin typeface="Tahoma" pitchFamily="-105" charset="0"/>
                </a:rPr>
                <a:t>Práctica Docente</a:t>
              </a:r>
            </a:p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s-MX" dirty="0">
                  <a:latin typeface="Tahoma" pitchFamily="-105" charset="0"/>
                </a:rPr>
                <a:t>Cuestionada</a:t>
              </a:r>
              <a:endParaRPr lang="es-ES" dirty="0">
                <a:latin typeface="Tahoma" pitchFamily="-105" charset="0"/>
              </a:endParaRPr>
            </a:p>
          </p:txBody>
        </p:sp>
        <p:sp>
          <p:nvSpPr>
            <p:cNvPr id="21518" name="Oval 6"/>
            <p:cNvSpPr>
              <a:spLocks noChangeArrowheads="1"/>
            </p:cNvSpPr>
            <p:nvPr/>
          </p:nvSpPr>
          <p:spPr bwMode="auto">
            <a:xfrm>
              <a:off x="1968" y="2304"/>
              <a:ext cx="220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7162800" y="1752600"/>
            <a:ext cx="1752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Resultados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Educativos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endParaRPr lang="es-MX" sz="2000" dirty="0">
              <a:latin typeface="Tahoma" pitchFamily="-105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PISA, ENLACE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EGC,</a:t>
            </a:r>
            <a:r>
              <a:rPr lang="es-MX" sz="2000" dirty="0" smtClean="0">
                <a:latin typeface="Tahoma" pitchFamily="-105" charset="0"/>
              </a:rPr>
              <a:t> ISD</a:t>
            </a:r>
            <a:endParaRPr lang="es-ES" sz="2000" dirty="0">
              <a:latin typeface="Tahoma" pitchFamily="-105" charset="0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446088" y="1905000"/>
            <a:ext cx="2297112" cy="9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Ofrecer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Educación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Calidad con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 equidad</a:t>
            </a: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7162800" y="4114800"/>
            <a:ext cx="175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Diferentes actores educativos</a:t>
            </a:r>
            <a:endParaRPr lang="es-ES" sz="2000" dirty="0">
              <a:latin typeface="Tahoma" pitchFamily="-105" charset="0"/>
            </a:endParaRP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838200" y="43434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Condición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s-MX" sz="2000" dirty="0">
                <a:latin typeface="Tahoma" pitchFamily="-105" charset="0"/>
              </a:rPr>
              <a:t>Profesional</a:t>
            </a:r>
            <a:endParaRPr lang="es-ES" sz="2000" dirty="0">
              <a:latin typeface="Tahoma" pitchFamily="-105" charset="0"/>
            </a:endParaRP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446088" y="5562600"/>
            <a:ext cx="8393112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>
                <a:solidFill>
                  <a:srgbClr val="000000"/>
                </a:solidFill>
              </a:rPr>
              <a:t>¿Cómo y desde dónde re-plantear una propuesta de formación</a:t>
            </a:r>
            <a:r>
              <a:rPr lang="es-MX" sz="2000" dirty="0" smtClean="0">
                <a:solidFill>
                  <a:srgbClr val="000000"/>
                </a:solidFill>
              </a:rPr>
              <a:t> inicial y continua </a:t>
            </a:r>
            <a:r>
              <a:rPr lang="es-MX" sz="2000" dirty="0">
                <a:solidFill>
                  <a:srgbClr val="000000"/>
                </a:solidFill>
              </a:rPr>
              <a:t>que responda a las exigencias cambiantes y complejas de la</a:t>
            </a:r>
            <a:r>
              <a:rPr lang="es-MX" sz="2000" dirty="0" smtClean="0">
                <a:solidFill>
                  <a:srgbClr val="000000"/>
                </a:solidFill>
              </a:rPr>
              <a:t> profesión docente? </a:t>
            </a:r>
            <a:endParaRPr lang="es-ES" sz="2000" dirty="0">
              <a:solidFill>
                <a:srgbClr val="000000"/>
              </a:solidFill>
            </a:endParaRPr>
          </a:p>
        </p:txBody>
      </p:sp>
      <p:sp>
        <p:nvSpPr>
          <p:cNvPr id="21512" name="AutoShape 12"/>
          <p:cNvSpPr>
            <a:spLocks noChangeArrowheads="1"/>
          </p:cNvSpPr>
          <p:nvPr/>
        </p:nvSpPr>
        <p:spPr bwMode="auto">
          <a:xfrm rot="3072778">
            <a:off x="6581775" y="2671763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 rot="-7317510">
            <a:off x="2743200" y="40386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AutoShape 14"/>
          <p:cNvSpPr>
            <a:spLocks noChangeArrowheads="1"/>
          </p:cNvSpPr>
          <p:nvPr/>
        </p:nvSpPr>
        <p:spPr bwMode="auto">
          <a:xfrm rot="7230154">
            <a:off x="6781800" y="37338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AutoShape 15"/>
          <p:cNvSpPr>
            <a:spLocks noChangeArrowheads="1"/>
          </p:cNvSpPr>
          <p:nvPr/>
        </p:nvSpPr>
        <p:spPr bwMode="auto">
          <a:xfrm rot="-3334940">
            <a:off x="2667000" y="26670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Text Box 16"/>
          <p:cNvSpPr txBox="1">
            <a:spLocks noChangeArrowheads="1"/>
          </p:cNvSpPr>
          <p:nvPr/>
        </p:nvSpPr>
        <p:spPr bwMode="auto">
          <a:xfrm>
            <a:off x="446088" y="501650"/>
            <a:ext cx="81645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/>
              <a:t>Crisis, críticas y demandas a la educación a la educación básica y a la formación de Docentes</a:t>
            </a:r>
            <a:endParaRPr lang="es-ES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6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001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400" b="1" cap="small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15 recomendaciones de la OCDE para mejorar las escuelas</a:t>
            </a:r>
          </a:p>
        </p:txBody>
      </p:sp>
      <p:sp>
        <p:nvSpPr>
          <p:cNvPr id="34819" name="Marcador de contenido 7"/>
          <p:cNvSpPr>
            <a:spLocks noGrp="1"/>
          </p:cNvSpPr>
          <p:nvPr>
            <p:ph idx="1"/>
          </p:nvPr>
        </p:nvSpPr>
        <p:spPr>
          <a:xfrm>
            <a:off x="304800" y="1063625"/>
            <a:ext cx="8548688" cy="5413375"/>
          </a:xfrm>
        </p:spPr>
        <p:txBody>
          <a:bodyPr>
            <a:noAutofit/>
          </a:bodyPr>
          <a:lstStyle/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Definir la enseñanza Eficaz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Atraer mejores candidatos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Fortalecer la formación inicial docente.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Mejorar la evaluación inicial docente.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Crear periodos de inducción y prueba.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Mejorar el desarrollo profesional.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Evaluar para ayudar a mejorar.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Definir un liderazgo eficaz.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Profesionalizar la formación y el nombramiento de directores.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Construir capacidad de liderazgo </a:t>
            </a:r>
            <a:r>
              <a:rPr lang="es-ES_tradnl" sz="2200" b="1" dirty="0" err="1" smtClean="0">
                <a:ea typeface="ＭＳ Ｐゴシック" pitchFamily="-105" charset="-128"/>
                <a:cs typeface="ＭＳ Ｐゴシック" pitchFamily="-105" charset="-128"/>
              </a:rPr>
              <a:t>instruccional</a:t>
            </a: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 en las escuelas y entre ellas.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Incrementar la autonomía escolar.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Garantizar el financiamiento de todas las escuelas.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Fortalecer la participación social.</a:t>
            </a:r>
          </a:p>
          <a:p>
            <a:pPr marL="6350" indent="-282575" eaLnBrk="1" hangingPunct="1">
              <a:spcBef>
                <a:spcPts val="0"/>
              </a:spcBef>
              <a:spcAft>
                <a:spcPct val="0"/>
              </a:spcAft>
              <a:buFont typeface="Wingdings 2" pitchFamily="-105" charset="2"/>
              <a:buChar char=""/>
            </a:pPr>
            <a:r>
              <a:rPr lang="es-ES_tradnl" sz="2200" b="1" dirty="0" smtClean="0">
                <a:ea typeface="ＭＳ Ｐゴシック" pitchFamily="-105" charset="-128"/>
                <a:cs typeface="ＭＳ Ｐゴシック" pitchFamily="-105" charset="-128"/>
              </a:rPr>
              <a:t> Crear un comité de trabajo para la implementación.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1219200" y="1524000"/>
          <a:ext cx="6858000" cy="4191000"/>
        </p:xfrm>
        <a:graphic>
          <a:graphicData uri="http://schemas.openxmlformats.org/presentationml/2006/ole">
            <p:oleObj spid="_x0000_s116738" name="Documento" r:id="rId3" imgW="3149600" imgH="2184400" progId="Word.Document.12">
              <p:link updateAutomatic="1"/>
            </p:oleObj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05000" y="457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Promedio con el que ingresan a las Escuelas Normales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533400" y="609600"/>
          <a:ext cx="8077200" cy="5867400"/>
        </p:xfrm>
        <a:graphic>
          <a:graphicData uri="http://schemas.openxmlformats.org/presentationml/2006/ole">
            <p:oleObj spid="_x0000_s117762" name="Documento" r:id="rId3" imgW="5753100" imgH="31877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7" name="Gráfico 3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229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Gráfico 3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Gráfico 3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8077200" cy="44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Gráfico 40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620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5686</TotalTime>
  <Words>1374</Words>
  <Application>Microsoft Macintosh PowerPoint</Application>
  <PresentationFormat>Presentación en pantalla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Plantilla de diseño</vt:lpstr>
      </vt:variant>
      <vt:variant>
        <vt:i4>1</vt:i4>
      </vt:variant>
      <vt:variant>
        <vt:lpstr>Vínculos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Brisa</vt:lpstr>
      <vt:lpstr>Macintosh HD:Users:eduardomercadocruz:Downloads:diagnostico integraciA%CC%83%C2%B3n .doc!OLE_LINK1</vt:lpstr>
      <vt:lpstr>Macintosh HD:Users:eduardomercadocruz:Downloads:diagnostico integraciA%CC%83%C2%B3n .doc!OLE_LINK2</vt:lpstr>
      <vt:lpstr>Reforma educativa, formación docente y práctica profesional: nuevos escenarios</vt:lpstr>
      <vt:lpstr>Diapositiva 2</vt:lpstr>
      <vt:lpstr>15 recomendaciones de la OCDE para mejorar las escuelas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Reforma educativa en México Marco normativo 2013-2018</vt:lpstr>
      <vt:lpstr>Reforma educativa en México Marco normativo 2013-2018</vt:lpstr>
      <vt:lpstr>Reforma educativa en México Instrumentos de planeación nacional 2013-2018</vt:lpstr>
      <vt:lpstr>Diapositiva 14</vt:lpstr>
      <vt:lpstr>Diapositiva 15</vt:lpstr>
      <vt:lpstr>El presente y futuro…</vt:lpstr>
      <vt:lpstr>El presente futuro</vt:lpstr>
      <vt:lpstr>La práctica profesional y la formación, puntos de tensión: A manera de cierre</vt:lpstr>
      <vt:lpstr>Construyendo propuestas para el presente futuro sin olvidar el pasado</vt:lpstr>
    </vt:vector>
  </TitlesOfParts>
  <Company>Secretaria de Educacion Publica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EUGENIO LIZARDE FLORES</dc:creator>
  <cp:lastModifiedBy>EDUARDO MERCADO CRUZ</cp:lastModifiedBy>
  <cp:revision>102</cp:revision>
  <dcterms:created xsi:type="dcterms:W3CDTF">2016-03-11T18:39:54Z</dcterms:created>
  <dcterms:modified xsi:type="dcterms:W3CDTF">2016-03-11T18:40:18Z</dcterms:modified>
</cp:coreProperties>
</file>