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75"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318" r:id="rId26"/>
    <p:sldId id="323" r:id="rId27"/>
    <p:sldId id="324" r:id="rId28"/>
    <p:sldId id="325" r:id="rId29"/>
    <p:sldId id="326" r:id="rId30"/>
    <p:sldId id="327" r:id="rId31"/>
    <p:sldId id="299" r:id="rId32"/>
    <p:sldId id="300" r:id="rId33"/>
    <p:sldId id="301" r:id="rId34"/>
    <p:sldId id="319" r:id="rId35"/>
    <p:sldId id="320" r:id="rId36"/>
    <p:sldId id="321" r:id="rId37"/>
    <p:sldId id="322"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28" r:id="rId55"/>
    <p:sldId id="329" r:id="rId56"/>
    <p:sldId id="330" r:id="rId57"/>
    <p:sldId id="331" r:id="rId58"/>
    <p:sldId id="332" r:id="rId59"/>
    <p:sldId id="333" r:id="rId60"/>
    <p:sldId id="334" r:id="rId61"/>
    <p:sldId id="335" r:id="rId62"/>
    <p:sldId id="336" r:id="rId63"/>
    <p:sldId id="337" r:id="rId64"/>
    <p:sldId id="338" r:id="rId65"/>
    <p:sldId id="339" r:id="rId66"/>
    <p:sldId id="340" r:id="rId67"/>
    <p:sldId id="341" r:id="rId68"/>
    <p:sldId id="342" r:id="rId69"/>
    <p:sldId id="343" r:id="rId70"/>
    <p:sldId id="344" r:id="rId71"/>
    <p:sldId id="345" r:id="rId72"/>
    <p:sldId id="346" r:id="rId73"/>
    <p:sldId id="347" r:id="rId74"/>
    <p:sldId id="348" r:id="rId75"/>
    <p:sldId id="349" r:id="rId76"/>
    <p:sldId id="350" r:id="rId77"/>
    <p:sldId id="351" r:id="rId78"/>
    <p:sldId id="352" r:id="rId79"/>
    <p:sldId id="353" r:id="rId80"/>
    <p:sldId id="354" r:id="rId81"/>
    <p:sldId id="355" r:id="rId82"/>
    <p:sldId id="356" r:id="rId83"/>
    <p:sldId id="357" r:id="rId84"/>
    <p:sldId id="358" r:id="rId85"/>
    <p:sldId id="359" r:id="rId86"/>
    <p:sldId id="360" r:id="rId87"/>
    <p:sldId id="361" r:id="rId88"/>
    <p:sldId id="362" r:id="rId89"/>
    <p:sldId id="363" r:id="rId90"/>
  </p:sldIdLst>
  <p:sldSz cx="12192000" cy="6858000"/>
  <p:notesSz cx="7077075" cy="93630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2E46"/>
    <a:srgbClr val="BEEEF8"/>
    <a:srgbClr val="881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32" autoAdjust="0"/>
    <p:restoredTop sz="94660"/>
  </p:normalViewPr>
  <p:slideViewPr>
    <p:cSldViewPr>
      <p:cViewPr>
        <p:scale>
          <a:sx n="70" d="100"/>
          <a:sy n="70" d="100"/>
        </p:scale>
        <p:origin x="-72" y="-13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38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66733" cy="469200"/>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4008705" y="0"/>
            <a:ext cx="3066733" cy="469200"/>
          </a:xfrm>
          <a:prstGeom prst="rect">
            <a:avLst/>
          </a:prstGeom>
        </p:spPr>
        <p:txBody>
          <a:bodyPr vert="horz" lIns="91440" tIns="45720" rIns="91440" bIns="45720" rtlCol="0"/>
          <a:lstStyle>
            <a:lvl1pPr algn="r">
              <a:defRPr sz="1200"/>
            </a:lvl1pPr>
          </a:lstStyle>
          <a:p>
            <a:fld id="{37387E57-B3C8-461A-90CB-F8AA2E71753B}" type="datetimeFigureOut">
              <a:rPr lang="es-MX" smtClean="0"/>
              <a:t>18/01/2018</a:t>
            </a:fld>
            <a:endParaRPr lang="es-MX"/>
          </a:p>
        </p:txBody>
      </p:sp>
      <p:sp>
        <p:nvSpPr>
          <p:cNvPr id="4" name="Marcador de imagen de diapositiva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7708" y="4506709"/>
            <a:ext cx="5661660" cy="3686356"/>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93876"/>
            <a:ext cx="3066733" cy="469200"/>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4008705" y="8893876"/>
            <a:ext cx="3066733" cy="469200"/>
          </a:xfrm>
          <a:prstGeom prst="rect">
            <a:avLst/>
          </a:prstGeom>
        </p:spPr>
        <p:txBody>
          <a:bodyPr vert="horz" lIns="91440" tIns="45720" rIns="91440" bIns="45720" rtlCol="0" anchor="b"/>
          <a:lstStyle>
            <a:lvl1pPr algn="r">
              <a:defRPr sz="1200"/>
            </a:lvl1pPr>
          </a:lstStyle>
          <a:p>
            <a:fld id="{136BFED3-962B-4F20-8AF0-8E77F1C3C334}" type="slidenum">
              <a:rPr lang="es-MX" smtClean="0"/>
              <a:t>‹Nº›</a:t>
            </a:fld>
            <a:endParaRPr lang="es-MX"/>
          </a:p>
        </p:txBody>
      </p:sp>
    </p:spTree>
    <p:extLst>
      <p:ext uri="{BB962C8B-B14F-4D97-AF65-F5344CB8AC3E}">
        <p14:creationId xmlns:p14="http://schemas.microsoft.com/office/powerpoint/2010/main" val="3846601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8"/>
            <a:ext cx="103632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E7D9911F-EE23-4FFE-92C8-B94C64C9AB04}" type="datetimeFigureOut">
              <a:rPr lang="es-MX" smtClean="0"/>
              <a:t>18/01/2018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179BDB-A5A5-4158-8DB7-FE9F0F125FBC}"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E7D9911F-EE23-4FFE-92C8-B94C64C9AB04}" type="datetimeFigureOut">
              <a:rPr lang="es-MX" smtClean="0"/>
              <a:t>18/01/2018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179BDB-A5A5-4158-8DB7-FE9F0F125FBC}"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609600" y="274641"/>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E7D9911F-EE23-4FFE-92C8-B94C64C9AB04}" type="datetimeFigureOut">
              <a:rPr lang="es-MX" smtClean="0"/>
              <a:t>18/01/2018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179BDB-A5A5-4158-8DB7-FE9F0F125FBC}"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E7D9911F-EE23-4FFE-92C8-B94C64C9AB04}" type="datetimeFigureOut">
              <a:rPr lang="es-MX" smtClean="0"/>
              <a:t>18/01/2018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179BDB-A5A5-4158-8DB7-FE9F0F125FBC}"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7D9911F-EE23-4FFE-92C8-B94C64C9AB04}" type="datetimeFigureOut">
              <a:rPr lang="es-MX" smtClean="0"/>
              <a:t>18/01/2018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179BDB-A5A5-4158-8DB7-FE9F0F125FBC}"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E7D9911F-EE23-4FFE-92C8-B94C64C9AB04}" type="datetimeFigureOut">
              <a:rPr lang="es-MX" smtClean="0"/>
              <a:t>18/01/2018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179BDB-A5A5-4158-8DB7-FE9F0F125FBC}"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E7D9911F-EE23-4FFE-92C8-B94C64C9AB04}" type="datetimeFigureOut">
              <a:rPr lang="es-MX" smtClean="0"/>
              <a:t>18/01/2018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A179BDB-A5A5-4158-8DB7-FE9F0F125FBC}"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E7D9911F-EE23-4FFE-92C8-B94C64C9AB04}" type="datetimeFigureOut">
              <a:rPr lang="es-MX" smtClean="0"/>
              <a:t>18/01/2018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A179BDB-A5A5-4158-8DB7-FE9F0F125FBC}"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7D9911F-EE23-4FFE-92C8-B94C64C9AB04}" type="datetimeFigureOut">
              <a:rPr lang="es-MX" smtClean="0"/>
              <a:t>18/01/2018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A179BDB-A5A5-4158-8DB7-FE9F0F125FBC}"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7D9911F-EE23-4FFE-92C8-B94C64C9AB04}" type="datetimeFigureOut">
              <a:rPr lang="es-MX" smtClean="0"/>
              <a:t>18/01/2018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179BDB-A5A5-4158-8DB7-FE9F0F125FBC}"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7D9911F-EE23-4FFE-92C8-B94C64C9AB04}" type="datetimeFigureOut">
              <a:rPr lang="es-MX" smtClean="0"/>
              <a:t>18/01/2018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179BDB-A5A5-4158-8DB7-FE9F0F125FBC}"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9911F-EE23-4FFE-92C8-B94C64C9AB04}" type="datetimeFigureOut">
              <a:rPr lang="es-MX" smtClean="0"/>
              <a:t>18/01/2018</a:t>
            </a:fld>
            <a:endParaRPr lang="es-MX"/>
          </a:p>
        </p:txBody>
      </p:sp>
      <p:sp>
        <p:nvSpPr>
          <p:cNvPr id="5" name="4 Marcador de pie de página"/>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79BDB-A5A5-4158-8DB7-FE9F0F125FBC}"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7 CuadroTexto"/>
          <p:cNvSpPr txBox="1"/>
          <p:nvPr/>
        </p:nvSpPr>
        <p:spPr>
          <a:xfrm>
            <a:off x="695400" y="1628800"/>
            <a:ext cx="10153128" cy="4031873"/>
          </a:xfrm>
          <a:prstGeom prst="rect">
            <a:avLst/>
          </a:prstGeom>
          <a:noFill/>
        </p:spPr>
        <p:txBody>
          <a:bodyPr wrap="square" rtlCol="0">
            <a:spAutoFit/>
          </a:bodyPr>
          <a:lstStyle/>
          <a:p>
            <a:pPr algn="ctr"/>
            <a:r>
              <a:rPr lang="es-MX" sz="3200" b="1" dirty="0" smtClean="0">
                <a:solidFill>
                  <a:srgbClr val="FFFFFF"/>
                </a:solidFill>
                <a:latin typeface="Berlin Sans FB" pitchFamily="34" charset="0"/>
              </a:rPr>
              <a:t>BIENVENIDOS</a:t>
            </a:r>
          </a:p>
          <a:p>
            <a:pPr algn="ctr"/>
            <a:endParaRPr lang="es-MX" sz="3200" dirty="0" smtClean="0">
              <a:solidFill>
                <a:srgbClr val="FFFFFF"/>
              </a:solidFill>
              <a:latin typeface="Berlin Sans FB" pitchFamily="34" charset="0"/>
            </a:endParaRPr>
          </a:p>
          <a:p>
            <a:pPr algn="ctr"/>
            <a:endParaRPr lang="es-MX" sz="3200" dirty="0">
              <a:solidFill>
                <a:srgbClr val="FFFFFF"/>
              </a:solidFill>
              <a:latin typeface="Berlin Sans FB" pitchFamily="34" charset="0"/>
            </a:endParaRPr>
          </a:p>
          <a:p>
            <a:pPr algn="ctr"/>
            <a:r>
              <a:rPr lang="es-MX" sz="3200" dirty="0" smtClean="0">
                <a:solidFill>
                  <a:srgbClr val="FFFFFF"/>
                </a:solidFill>
                <a:latin typeface="Berlin Sans FB" pitchFamily="34" charset="0"/>
              </a:rPr>
              <a:t>Las habilidades socioemocionales para el desarrollo personal y la mejora de la labor docente.</a:t>
            </a:r>
          </a:p>
          <a:p>
            <a:pPr algn="ctr"/>
            <a:endParaRPr lang="es-MX" sz="3200" dirty="0" smtClean="0">
              <a:solidFill>
                <a:srgbClr val="FFFFFF"/>
              </a:solidFill>
              <a:latin typeface="Berlin Sans FB" pitchFamily="34" charset="0"/>
            </a:endParaRPr>
          </a:p>
          <a:p>
            <a:pPr algn="ctr"/>
            <a:endParaRPr lang="es-MX" sz="3200" dirty="0">
              <a:solidFill>
                <a:srgbClr val="FFFFFF"/>
              </a:solidFill>
              <a:latin typeface="Berlin Sans FB" pitchFamily="34" charset="0"/>
            </a:endParaRPr>
          </a:p>
          <a:p>
            <a:pPr algn="ctr"/>
            <a:r>
              <a:rPr lang="es-MX" sz="3200" b="1" dirty="0" smtClean="0">
                <a:solidFill>
                  <a:srgbClr val="FFFFFF"/>
                </a:solidFill>
                <a:latin typeface="Berlin Sans FB" pitchFamily="34" charset="0"/>
              </a:rPr>
              <a:t>Enero 2018</a:t>
            </a:r>
            <a:endParaRPr lang="es-MX" sz="3200" b="1" dirty="0">
              <a:solidFill>
                <a:srgbClr val="FFFFFF"/>
              </a:solidFill>
              <a:latin typeface="Berlin Sans FB" pitchFamily="34" charset="0"/>
            </a:endParaRPr>
          </a:p>
        </p:txBody>
      </p:sp>
    </p:spTree>
    <p:extLst>
      <p:ext uri="{BB962C8B-B14F-4D97-AF65-F5344CB8AC3E}">
        <p14:creationId xmlns:p14="http://schemas.microsoft.com/office/powerpoint/2010/main" val="23111948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an\Pictures\Construye T\IMG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568" y="1484784"/>
            <a:ext cx="7877175" cy="442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07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an\Pictures\Construye T\IMG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840" y="1138238"/>
            <a:ext cx="6651441" cy="4811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34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an\Pictures\Construye T\IMG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12192000" cy="476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13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Vertical)">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dan\Pictures\Construye T\IMG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856" y="888307"/>
            <a:ext cx="5705475" cy="522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33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dan\Pictures\Construye T\IMG 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0" y="-20632"/>
            <a:ext cx="12216680" cy="687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35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an\Pictures\Construye T\IMG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1340768"/>
            <a:ext cx="8639175"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95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dan\Pictures\Construye T\IMG 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637" y="1196752"/>
            <a:ext cx="8086725"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9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inVertical)">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an\Pictures\Construye T\IMG 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098" y="1268760"/>
            <a:ext cx="8929416"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70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an\Pictures\Construye T\IMG 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13" y="1340768"/>
            <a:ext cx="9020175" cy="509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74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arn(inVertical)">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dan\Pictures\Construye T\IMG 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480" y="1196752"/>
            <a:ext cx="9058275" cy="498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0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inVertical)">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47528" y="2060848"/>
            <a:ext cx="8640960" cy="1446550"/>
          </a:xfrm>
          <a:prstGeom prst="rect">
            <a:avLst/>
          </a:prstGeom>
          <a:noFill/>
        </p:spPr>
        <p:txBody>
          <a:bodyPr wrap="square" rtlCol="0">
            <a:spAutoFit/>
          </a:bodyPr>
          <a:lstStyle/>
          <a:p>
            <a:pPr algn="ctr"/>
            <a:r>
              <a:rPr lang="es-MX" sz="8800" b="1" dirty="0" smtClean="0">
                <a:latin typeface="Berlin Sans FB" pitchFamily="34" charset="0"/>
              </a:rPr>
              <a:t>ENCUADRE</a:t>
            </a:r>
            <a:endParaRPr lang="es-MX" sz="8800" b="1" dirty="0">
              <a:latin typeface="Berlin Sans FB" pitchFamily="34" charset="0"/>
            </a:endParaRPr>
          </a:p>
        </p:txBody>
      </p:sp>
      <p:pic>
        <p:nvPicPr>
          <p:cNvPr id="1026" name="Picture 2" descr="Resultado de imagen para EMOC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864" y="3507398"/>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16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dan\Pictures\Construye T\IMG 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7" y="1484784"/>
            <a:ext cx="9115425" cy="442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62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arn(inVertical)">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an\Pictures\Construye T\IMG 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440" y="2650556"/>
            <a:ext cx="10229316" cy="134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46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arn(inVertical)">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dan\Pictures\Construye T\IMG 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38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879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dan\Pictures\Construye T\IMG 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516" y="1196752"/>
            <a:ext cx="8536203" cy="479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03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dan\Pictures\Construye T\IMG 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598"/>
            <a:ext cx="12208843" cy="683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064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00284" y="2276872"/>
            <a:ext cx="9937104" cy="1754326"/>
          </a:xfrm>
          <a:prstGeom prst="rect">
            <a:avLst/>
          </a:prstGeom>
          <a:noFill/>
        </p:spPr>
        <p:txBody>
          <a:bodyPr wrap="square" rtlCol="0">
            <a:spAutoFit/>
          </a:bodyPr>
          <a:lstStyle/>
          <a:p>
            <a:pPr algn="ctr"/>
            <a:r>
              <a:rPr lang="es-MX" sz="5400" b="1" dirty="0" smtClean="0">
                <a:solidFill>
                  <a:schemeClr val="accent1">
                    <a:lumMod val="75000"/>
                  </a:schemeClr>
                </a:solidFill>
                <a:latin typeface="Berlin Sans FB" pitchFamily="34" charset="0"/>
              </a:rPr>
              <a:t>COMPARTIENDO EXPERIENCIAS</a:t>
            </a:r>
            <a:endParaRPr lang="es-MX" sz="5400" b="1" dirty="0">
              <a:solidFill>
                <a:schemeClr val="accent1">
                  <a:lumMod val="75000"/>
                </a:schemeClr>
              </a:solidFill>
              <a:latin typeface="Berlin Sans FB" pitchFamily="34" charset="0"/>
            </a:endParaRPr>
          </a:p>
        </p:txBody>
      </p:sp>
    </p:spTree>
    <p:extLst>
      <p:ext uri="{BB962C8B-B14F-4D97-AF65-F5344CB8AC3E}">
        <p14:creationId xmlns:p14="http://schemas.microsoft.com/office/powerpoint/2010/main" val="19452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55440" y="2645661"/>
            <a:ext cx="9601067" cy="2554545"/>
          </a:xfrm>
          <a:prstGeom prst="rect">
            <a:avLst/>
          </a:prstGeom>
        </p:spPr>
        <p:txBody>
          <a:bodyPr wrap="square">
            <a:spAutoFit/>
          </a:bodyPr>
          <a:lstStyle/>
          <a:p>
            <a:pPr algn="just"/>
            <a:r>
              <a:rPr lang="es-MX" sz="3200" dirty="0">
                <a:latin typeface="Berlin Sans FB" pitchFamily="34" charset="0"/>
              </a:rPr>
              <a:t>Las emociones son expresiones </a:t>
            </a:r>
            <a:r>
              <a:rPr lang="es-MX" sz="3200" dirty="0" smtClean="0">
                <a:latin typeface="Berlin Sans FB" pitchFamily="34" charset="0"/>
              </a:rPr>
              <a:t>psicofisiológicas, biológicas </a:t>
            </a:r>
            <a:r>
              <a:rPr lang="es-MX" sz="3200" dirty="0">
                <a:latin typeface="Berlin Sans FB" pitchFamily="34" charset="0"/>
              </a:rPr>
              <a:t>y de estados mentales. Es un término genérico para referirse a la adaptación por parte de los individuos, a estímulos provocados por personas, animales, </a:t>
            </a:r>
            <a:r>
              <a:rPr lang="es-MX" sz="3200" dirty="0" smtClean="0">
                <a:latin typeface="Berlin Sans FB" pitchFamily="34" charset="0"/>
              </a:rPr>
              <a:t>cosas, etc.</a:t>
            </a:r>
            <a:endParaRPr lang="es-MX" sz="3200" dirty="0">
              <a:latin typeface="Berlin Sans FB" pitchFamily="34" charset="0"/>
            </a:endParaRPr>
          </a:p>
        </p:txBody>
      </p:sp>
      <p:sp>
        <p:nvSpPr>
          <p:cNvPr id="3" name="2 CuadroTexto"/>
          <p:cNvSpPr txBox="1"/>
          <p:nvPr/>
        </p:nvSpPr>
        <p:spPr>
          <a:xfrm>
            <a:off x="1003926" y="1590957"/>
            <a:ext cx="7423176" cy="584775"/>
          </a:xfrm>
          <a:prstGeom prst="rect">
            <a:avLst/>
          </a:prstGeom>
          <a:noFill/>
        </p:spPr>
        <p:txBody>
          <a:bodyPr wrap="square" rtlCol="0">
            <a:spAutoFit/>
          </a:bodyPr>
          <a:lstStyle/>
          <a:p>
            <a:r>
              <a:rPr lang="es-MX" sz="3200" b="1" dirty="0" smtClean="0">
                <a:latin typeface="Berlin Sans FB" pitchFamily="34" charset="0"/>
              </a:rPr>
              <a:t>Emoción</a:t>
            </a:r>
            <a:endParaRPr lang="es-MX" sz="3200" b="1" dirty="0">
              <a:latin typeface="Berlin Sans FB" pitchFamily="34" charset="0"/>
            </a:endParaRPr>
          </a:p>
        </p:txBody>
      </p:sp>
    </p:spTree>
    <p:extLst>
      <p:ext uri="{BB962C8B-B14F-4D97-AF65-F5344CB8AC3E}">
        <p14:creationId xmlns:p14="http://schemas.microsoft.com/office/powerpoint/2010/main" val="273547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67408" y="1556792"/>
            <a:ext cx="10081120" cy="954107"/>
          </a:xfrm>
          <a:prstGeom prst="rect">
            <a:avLst/>
          </a:prstGeom>
        </p:spPr>
        <p:txBody>
          <a:bodyPr wrap="square">
            <a:spAutoFit/>
          </a:bodyPr>
          <a:lstStyle/>
          <a:p>
            <a:pPr algn="just" fontAlgn="base"/>
            <a:r>
              <a:rPr lang="es-MX" sz="2800" dirty="0">
                <a:latin typeface="Berlin Sans FB" pitchFamily="34" charset="0"/>
              </a:rPr>
              <a:t>Se habla de unas emociones que son básicas, ya que según algunos estudios; todos los seres humanos las experimentan. Éstas </a:t>
            </a:r>
            <a:r>
              <a:rPr lang="es-MX" sz="2800" dirty="0" smtClean="0">
                <a:latin typeface="Berlin Sans FB" pitchFamily="34" charset="0"/>
              </a:rPr>
              <a:t>son:</a:t>
            </a:r>
            <a:endParaRPr lang="es-MX" sz="2800" dirty="0">
              <a:latin typeface="Berlin Sans FB" pitchFamily="34" charset="0"/>
            </a:endParaRPr>
          </a:p>
        </p:txBody>
      </p:sp>
      <p:pic>
        <p:nvPicPr>
          <p:cNvPr id="5122" name="Picture 2" descr="C:\Users\Adan\Desktop\F1 in Schools\alegria.j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09" y="3409831"/>
            <a:ext cx="1850677" cy="109175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dan\Desktop\F1 in Schools\as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776" y="3200664"/>
            <a:ext cx="2490695" cy="16493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dan\Desktop\F1 in Schools\enojo.j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0094" y="3200665"/>
            <a:ext cx="2144439" cy="1608329"/>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Adan\Desktop\F1 in Schools\mied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0201" y="5102311"/>
            <a:ext cx="1635113" cy="127471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Adan\Desktop\F1 in Schools\sorpres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9637" y="5138023"/>
            <a:ext cx="2854476" cy="1227981"/>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Adan\Desktop\F1 in Schools\triste.j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4191" y="5102311"/>
            <a:ext cx="1581461" cy="120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35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fade">
                                      <p:cBhvr>
                                        <p:cTn id="17" dur="5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fade">
                                      <p:cBhvr>
                                        <p:cTn id="22" dur="500"/>
                                        <p:tgtEl>
                                          <p:spTgt spid="51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5"/>
                                        </p:tgtEl>
                                        <p:attrNameLst>
                                          <p:attrName>style.visibility</p:attrName>
                                        </p:attrNameLst>
                                      </p:cBhvr>
                                      <p:to>
                                        <p:strVal val="visible"/>
                                      </p:to>
                                    </p:set>
                                    <p:animEffect transition="in" filter="fade">
                                      <p:cBhvr>
                                        <p:cTn id="27" dur="500"/>
                                        <p:tgtEl>
                                          <p:spTgt spid="51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6"/>
                                        </p:tgtEl>
                                        <p:attrNameLst>
                                          <p:attrName>style.visibility</p:attrName>
                                        </p:attrNameLst>
                                      </p:cBhvr>
                                      <p:to>
                                        <p:strVal val="visible"/>
                                      </p:to>
                                    </p:set>
                                    <p:animEffect transition="in" filter="fade">
                                      <p:cBhvr>
                                        <p:cTn id="32" dur="500"/>
                                        <p:tgtEl>
                                          <p:spTgt spid="51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27"/>
                                        </p:tgtEl>
                                        <p:attrNameLst>
                                          <p:attrName>style.visibility</p:attrName>
                                        </p:attrNameLst>
                                      </p:cBhvr>
                                      <p:to>
                                        <p:strVal val="visible"/>
                                      </p:to>
                                    </p:set>
                                    <p:animEffect transition="in" filter="fade">
                                      <p:cBhvr>
                                        <p:cTn id="3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91375" y="2535048"/>
            <a:ext cx="10465163" cy="2554545"/>
          </a:xfrm>
          <a:prstGeom prst="rect">
            <a:avLst/>
          </a:prstGeom>
        </p:spPr>
        <p:txBody>
          <a:bodyPr wrap="square">
            <a:spAutoFit/>
          </a:bodyPr>
          <a:lstStyle/>
          <a:p>
            <a:pPr algn="just"/>
            <a:r>
              <a:rPr lang="es-MX" sz="3200" dirty="0">
                <a:latin typeface="Berlin Sans FB" pitchFamily="34" charset="0"/>
              </a:rPr>
              <a:t>Los sentimientos son el resultado de las emociones. La palabra sentimiento viene del verbo “sentir” y se refiere a un estado de ánimo afectivo, por lo general de larga duración, que se presenta en el sujeto como producto de las emociones que le hace experimentar algo o alguien.</a:t>
            </a:r>
          </a:p>
        </p:txBody>
      </p:sp>
      <p:sp>
        <p:nvSpPr>
          <p:cNvPr id="4" name="3 CuadroTexto"/>
          <p:cNvSpPr txBox="1"/>
          <p:nvPr/>
        </p:nvSpPr>
        <p:spPr>
          <a:xfrm>
            <a:off x="790518" y="1742960"/>
            <a:ext cx="3680475" cy="584775"/>
          </a:xfrm>
          <a:prstGeom prst="rect">
            <a:avLst/>
          </a:prstGeom>
          <a:noFill/>
        </p:spPr>
        <p:txBody>
          <a:bodyPr wrap="square" rtlCol="0">
            <a:spAutoFit/>
          </a:bodyPr>
          <a:lstStyle/>
          <a:p>
            <a:r>
              <a:rPr lang="es-MX" sz="3200" b="1" dirty="0" smtClean="0">
                <a:latin typeface="Berlin Sans FB" pitchFamily="34" charset="0"/>
              </a:rPr>
              <a:t>Sentimientos.</a:t>
            </a:r>
            <a:endParaRPr lang="es-MX" sz="3200" b="1" dirty="0">
              <a:latin typeface="Berlin Sans FB" pitchFamily="34" charset="0"/>
            </a:endParaRPr>
          </a:p>
        </p:txBody>
      </p:sp>
    </p:spTree>
    <p:extLst>
      <p:ext uri="{BB962C8B-B14F-4D97-AF65-F5344CB8AC3E}">
        <p14:creationId xmlns:p14="http://schemas.microsoft.com/office/powerpoint/2010/main" val="415589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16112" y="2132856"/>
            <a:ext cx="10121068" cy="2246769"/>
          </a:xfrm>
          <a:prstGeom prst="rect">
            <a:avLst/>
          </a:prstGeom>
        </p:spPr>
        <p:txBody>
          <a:bodyPr wrap="square">
            <a:spAutoFit/>
          </a:bodyPr>
          <a:lstStyle/>
          <a:p>
            <a:pPr algn="just"/>
            <a:r>
              <a:rPr lang="es-MX" sz="2800" dirty="0">
                <a:latin typeface="Berlin Sans FB" pitchFamily="34" charset="0"/>
              </a:rPr>
              <a:t>Los sentimientos pueden ser de corto o largo plazo, pero generalmente suelen mantenerse durante largos períodos de tiempo. Por ejemplo, los sentimientos de amor en algunos casos suelen durar mucho tiempo. Otros ejemplos de sentimientos incluyen los celos y el dolor o sufrimiento.</a:t>
            </a:r>
          </a:p>
        </p:txBody>
      </p:sp>
    </p:spTree>
    <p:extLst>
      <p:ext uri="{BB962C8B-B14F-4D97-AF65-F5344CB8AC3E}">
        <p14:creationId xmlns:p14="http://schemas.microsoft.com/office/powerpoint/2010/main" val="314002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an\Pictures\Construye T\Sin títu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497" y="620688"/>
            <a:ext cx="7229475" cy="24955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an\Pictures\Construye T\IMG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52" y="2877502"/>
            <a:ext cx="6055393" cy="3554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93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1000"/>
                                        <p:tgtEl>
                                          <p:spTgt spid="2051"/>
                                        </p:tgtEl>
                                      </p:cBhvr>
                                    </p:animEffect>
                                    <p:anim calcmode="lin" valueType="num">
                                      <p:cBhvr>
                                        <p:cTn id="13" dur="1000" fill="hold"/>
                                        <p:tgtEl>
                                          <p:spTgt spid="2051"/>
                                        </p:tgtEl>
                                        <p:attrNameLst>
                                          <p:attrName>ppt_x</p:attrName>
                                        </p:attrNameLst>
                                      </p:cBhvr>
                                      <p:tavLst>
                                        <p:tav tm="0">
                                          <p:val>
                                            <p:strVal val="#ppt_x"/>
                                          </p:val>
                                        </p:tav>
                                        <p:tav tm="100000">
                                          <p:val>
                                            <p:strVal val="#ppt_x"/>
                                          </p:val>
                                        </p:tav>
                                      </p:tavLst>
                                    </p:anim>
                                    <p:anim calcmode="lin" valueType="num">
                                      <p:cBhvr>
                                        <p:cTn id="14"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27381" y="1484784"/>
            <a:ext cx="10945216" cy="4278094"/>
          </a:xfrm>
          <a:prstGeom prst="rect">
            <a:avLst/>
          </a:prstGeom>
        </p:spPr>
        <p:txBody>
          <a:bodyPr wrap="square">
            <a:spAutoFit/>
          </a:bodyPr>
          <a:lstStyle/>
          <a:p>
            <a:pPr algn="just" fontAlgn="base"/>
            <a:r>
              <a:rPr lang="es-MX" sz="2400" b="1" dirty="0">
                <a:latin typeface="Berlin Sans FB" pitchFamily="34" charset="0"/>
              </a:rPr>
              <a:t>Diferencias clave entre sentimiento y </a:t>
            </a:r>
            <a:r>
              <a:rPr lang="es-MX" sz="2400" b="1" dirty="0" smtClean="0">
                <a:latin typeface="Berlin Sans FB" pitchFamily="34" charset="0"/>
              </a:rPr>
              <a:t>emoción</a:t>
            </a:r>
          </a:p>
          <a:p>
            <a:pPr algn="just" fontAlgn="base"/>
            <a:endParaRPr lang="es-MX" sz="2400" b="1" dirty="0">
              <a:effectLst>
                <a:outerShdw blurRad="38100" dist="38100" dir="2700000" algn="tl">
                  <a:srgbClr val="000000">
                    <a:alpha val="43137"/>
                  </a:srgbClr>
                </a:outerShdw>
              </a:effectLst>
              <a:latin typeface="Berlin Sans FB" pitchFamily="34" charset="0"/>
            </a:endParaRPr>
          </a:p>
          <a:p>
            <a:pPr marL="285750" indent="-285750" algn="just" fontAlgn="base">
              <a:buFont typeface="Arial" pitchFamily="34" charset="0"/>
              <a:buChar char="•"/>
            </a:pPr>
            <a:r>
              <a:rPr lang="es-MX" sz="2800" dirty="0">
                <a:latin typeface="Berlin Sans FB" pitchFamily="34" charset="0"/>
              </a:rPr>
              <a:t>Los sentimientos son más duraderos que las emociones, pero las emociones son </a:t>
            </a:r>
            <a:r>
              <a:rPr lang="es-MX" sz="2800" dirty="0" smtClean="0">
                <a:latin typeface="Berlin Sans FB" pitchFamily="34" charset="0"/>
              </a:rPr>
              <a:t>más intensas </a:t>
            </a:r>
            <a:r>
              <a:rPr lang="es-MX" sz="2800" dirty="0">
                <a:latin typeface="Berlin Sans FB" pitchFamily="34" charset="0"/>
              </a:rPr>
              <a:t>que los sentimientos</a:t>
            </a:r>
            <a:r>
              <a:rPr lang="es-MX" sz="2800" dirty="0" smtClean="0">
                <a:latin typeface="Berlin Sans FB" pitchFamily="34" charset="0"/>
              </a:rPr>
              <a:t>.</a:t>
            </a:r>
          </a:p>
          <a:p>
            <a:pPr marL="285750" indent="-285750" algn="just" fontAlgn="base">
              <a:buFont typeface="Arial" pitchFamily="34" charset="0"/>
              <a:buChar char="•"/>
            </a:pPr>
            <a:endParaRPr lang="es-MX" sz="2800" dirty="0">
              <a:latin typeface="Berlin Sans FB" pitchFamily="34" charset="0"/>
            </a:endParaRPr>
          </a:p>
          <a:p>
            <a:pPr marL="285750" indent="-285750" algn="just" fontAlgn="base">
              <a:buFont typeface="Arial" pitchFamily="34" charset="0"/>
              <a:buChar char="•"/>
            </a:pPr>
            <a:r>
              <a:rPr lang="es-MX" sz="2800" dirty="0">
                <a:latin typeface="Berlin Sans FB" pitchFamily="34" charset="0"/>
              </a:rPr>
              <a:t>Los sentimientos son el resultado de las emociones</a:t>
            </a:r>
            <a:r>
              <a:rPr lang="es-MX" sz="2800" dirty="0" smtClean="0">
                <a:latin typeface="Berlin Sans FB" pitchFamily="34" charset="0"/>
              </a:rPr>
              <a:t>.</a:t>
            </a:r>
          </a:p>
          <a:p>
            <a:pPr marL="285750" indent="-285750" algn="just" fontAlgn="base">
              <a:buFont typeface="Arial" pitchFamily="34" charset="0"/>
              <a:buChar char="•"/>
            </a:pPr>
            <a:endParaRPr lang="es-MX" sz="2800" dirty="0">
              <a:latin typeface="Berlin Sans FB" pitchFamily="34" charset="0"/>
            </a:endParaRPr>
          </a:p>
          <a:p>
            <a:pPr marL="285750" indent="-285750" algn="just" fontAlgn="base">
              <a:buFont typeface="Arial" pitchFamily="34" charset="0"/>
              <a:buChar char="•"/>
            </a:pPr>
            <a:r>
              <a:rPr lang="es-MX" sz="2800" dirty="0">
                <a:latin typeface="Berlin Sans FB" pitchFamily="34" charset="0"/>
              </a:rPr>
              <a:t>Las emociones son reacciones psicofisiológicas ante diversos estímulos, mientras </a:t>
            </a:r>
            <a:r>
              <a:rPr lang="es-MX" sz="2800" dirty="0" smtClean="0">
                <a:latin typeface="Berlin Sans FB" pitchFamily="34" charset="0"/>
              </a:rPr>
              <a:t>que los </a:t>
            </a:r>
            <a:r>
              <a:rPr lang="es-MX" sz="2800" dirty="0">
                <a:latin typeface="Berlin Sans FB" pitchFamily="34" charset="0"/>
              </a:rPr>
              <a:t>sentimientos son evaluaciones conscientes de nuestras emociones.</a:t>
            </a:r>
          </a:p>
        </p:txBody>
      </p:sp>
    </p:spTree>
    <p:extLst>
      <p:ext uri="{BB962C8B-B14F-4D97-AF65-F5344CB8AC3E}">
        <p14:creationId xmlns:p14="http://schemas.microsoft.com/office/powerpoint/2010/main" val="411361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dan\Pictures\Construye T\IMG 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013" y="1338263"/>
            <a:ext cx="7001395" cy="4397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1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down)">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Adan\Pictures\Construye T\IMG 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1484784"/>
            <a:ext cx="7483653"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34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ipe(down)">
                                      <p:cBhvr>
                                        <p:cTn id="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dan\Pictures\Construye T\IMG 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24" y="1196752"/>
            <a:ext cx="7115175"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53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down)">
                                      <p:cBhvr>
                                        <p:cTn id="7"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Adan\Pictures\Construye T\IMG 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451" y="1340768"/>
            <a:ext cx="9172575" cy="505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40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down)">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dan\Pictures\Construye T\IMG 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759" y="1196752"/>
            <a:ext cx="8575345" cy="474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18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down)">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dan\Pictures\Construye T\IMG 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48" y="1268760"/>
            <a:ext cx="9267825"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4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wipe(down)">
                                      <p:cBhvr>
                                        <p:cTn id="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Adan\Pictures\Construye T\IMG 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386" y="1268760"/>
            <a:ext cx="9191625" cy="509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91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Adan\Pictures\Construye T\IMG 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524" y="1340768"/>
            <a:ext cx="9248775"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3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down)">
                                      <p:cBhvr>
                                        <p:cTn id="7"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Adan\Pictures\Construye T\IMG 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472" y="1268760"/>
            <a:ext cx="9267825" cy="515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01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ipe(down)">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an\Pictures\Construye T\IMG 2.jpg"/>
          <p:cNvPicPr>
            <a:picLocks noChangeAspect="1" noChangeArrowheads="1"/>
          </p:cNvPicPr>
          <p:nvPr/>
        </p:nvPicPr>
        <p:blipFill rotWithShape="1">
          <a:blip r:embed="rId2">
            <a:extLst>
              <a:ext uri="{28A0092B-C50C-407E-A947-70E740481C1C}">
                <a14:useLocalDpi xmlns:a14="http://schemas.microsoft.com/office/drawing/2010/main" val="0"/>
              </a:ext>
            </a:extLst>
          </a:blip>
          <a:srcRect b="6709"/>
          <a:stretch/>
        </p:blipFill>
        <p:spPr bwMode="auto">
          <a:xfrm>
            <a:off x="0" y="0"/>
            <a:ext cx="12177149" cy="6453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69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Adan\Pictures\Construye T\IMG 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496" y="1268760"/>
            <a:ext cx="8867775" cy="48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23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ipe(down)">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Adan\Pictures\Construye T\IMG 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346" y="1340768"/>
            <a:ext cx="8943975"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45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arn(inVertical)">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Adan\Pictures\Construye T\IMG 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632" y="1340768"/>
            <a:ext cx="9096375"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53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arn(inVertical)">
                                      <p:cBhvr>
                                        <p:cTn id="7"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Adan\Pictures\Construye T\IMG 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894" y="1268760"/>
            <a:ext cx="8963025" cy="490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49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arn(inVertical)">
                                      <p:cBhvr>
                                        <p:cTn id="7"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Adan\Pictures\Construye T\IMG 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088" y="1268760"/>
            <a:ext cx="9267825"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69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arn(inVertical)">
                                      <p:cBhvr>
                                        <p:cTn id="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Adan\Pictures\Construye T\IMG 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023" y="1268760"/>
            <a:ext cx="8943975" cy="48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70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arn(inVertical)">
                                      <p:cBhvr>
                                        <p:cTn id="7"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Adan\Pictures\Construye T\IMG 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856" y="1340768"/>
            <a:ext cx="9172575" cy="515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13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arn(inVertical)">
                                      <p:cBhvr>
                                        <p:cTn id="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Adan\Pictures\Construye T\IMG 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8" y="1268760"/>
            <a:ext cx="8963025" cy="48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54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arn(inVertical)">
                                      <p:cBhvr>
                                        <p:cTn id="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Adan\Pictures\Construye T\IMG 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663" y="1268760"/>
            <a:ext cx="9210675" cy="51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60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arn(inVertical)">
                                      <p:cBhvr>
                                        <p:cTn id="7"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Adan\Pictures\Construye T\IMG 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8" y="1340768"/>
            <a:ext cx="8924925" cy="498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07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wipe(down)">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an\Pictures\Construye T\IMG 3.jpg"/>
          <p:cNvPicPr>
            <a:picLocks noChangeAspect="1" noChangeArrowheads="1"/>
          </p:cNvPicPr>
          <p:nvPr/>
        </p:nvPicPr>
        <p:blipFill rotWithShape="1">
          <a:blip r:embed="rId2">
            <a:extLst>
              <a:ext uri="{28A0092B-C50C-407E-A947-70E740481C1C}">
                <a14:useLocalDpi xmlns:a14="http://schemas.microsoft.com/office/drawing/2010/main" val="0"/>
              </a:ext>
            </a:extLst>
          </a:blip>
          <a:srcRect l="1429" t="3035"/>
          <a:stretch/>
        </p:blipFill>
        <p:spPr bwMode="auto">
          <a:xfrm>
            <a:off x="2567608" y="1555843"/>
            <a:ext cx="8286813" cy="457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96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Adan\Pictures\Construye T\IMG 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12" y="1412776"/>
            <a:ext cx="9020175" cy="48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54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arn(inVertical)">
                                      <p:cBhvr>
                                        <p:cTn id="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Adan\Pictures\Construye T\IMG 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651" y="1484784"/>
            <a:ext cx="9191625" cy="48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23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ipe(down)">
                                      <p:cBhvr>
                                        <p:cTn id="7"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Adan\Pictures\Construye T\IMG 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1484784"/>
            <a:ext cx="9134475" cy="494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9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wipe(down)">
                                      <p:cBhvr>
                                        <p:cTn id="7"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Adan\Pictures\Construye T\IMG 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1484784"/>
            <a:ext cx="8829675"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56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down)">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Adan\Pictures\Construye T\IMG 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8" y="1268760"/>
            <a:ext cx="8963025" cy="461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00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ipe(down)">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Adan\Pictures\Construye T\IMG 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57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0569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Adan\Pictures\Construye T\IMG 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388" y="1340768"/>
            <a:ext cx="9191625"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92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wipe(down)">
                                      <p:cBhvr>
                                        <p:cTn id="7"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Adan\Pictures\Construye T\IMG 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1412776"/>
            <a:ext cx="8924925"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70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wipe(down)">
                                      <p:cBhvr>
                                        <p:cTn id="7" dur="5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Adan\Pictures\Construye T\IMG 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3" y="1268760"/>
            <a:ext cx="8601075" cy="515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77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wipe(down)">
                                      <p:cBhvr>
                                        <p:cTn id="7"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Adan\Pictures\Construye T\IMG 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592" y="1268760"/>
            <a:ext cx="7629525" cy="48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16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wipe(down)">
                                      <p:cBhvr>
                                        <p:cTn id="7"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an\Pictures\Construye T\IMG 4.jpg"/>
          <p:cNvPicPr>
            <a:picLocks noChangeAspect="1" noChangeArrowheads="1"/>
          </p:cNvPicPr>
          <p:nvPr/>
        </p:nvPicPr>
        <p:blipFill rotWithShape="1">
          <a:blip r:embed="rId2">
            <a:extLst>
              <a:ext uri="{28A0092B-C50C-407E-A947-70E740481C1C}">
                <a14:useLocalDpi xmlns:a14="http://schemas.microsoft.com/office/drawing/2010/main" val="0"/>
              </a:ext>
            </a:extLst>
          </a:blip>
          <a:srcRect l="1507" t="2117"/>
          <a:stretch/>
        </p:blipFill>
        <p:spPr bwMode="auto">
          <a:xfrm>
            <a:off x="3071664" y="1424243"/>
            <a:ext cx="6696744" cy="4672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8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Adan\Pictures\Construye T\IMG 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13" y="1443038"/>
            <a:ext cx="8562975"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05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down)">
                                      <p:cBhvr>
                                        <p:cTn id="7"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Adan\Pictures\Construye T\IMG 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441" y="1268760"/>
            <a:ext cx="9020175"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4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wipe(down)">
                                      <p:cBhvr>
                                        <p:cTn id="7" dur="5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Adan\Pictures\Construye T\IMG 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048" y="1340768"/>
            <a:ext cx="9134475" cy="44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29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wipe(down)">
                                      <p:cBhvr>
                                        <p:cTn id="7"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Adan\Pictures\Construye T\IMG 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496" y="2204864"/>
            <a:ext cx="9406437" cy="2527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4552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Adan\Pictures\Construye T\IMG 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9" y="-24795"/>
            <a:ext cx="12173541" cy="688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318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Adan\Pictures\Construye T\IMG 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956" y="1268760"/>
            <a:ext cx="9096375" cy="501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19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circle(in)">
                                      <p:cBhvr>
                                        <p:cTn id="7" dur="20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Adan\Pictures\Construye T\IMG 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1196752"/>
            <a:ext cx="9248775" cy="505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17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wipe(down)">
                                      <p:cBhvr>
                                        <p:cTn id="7"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Adan\Pictures\Construye T\IMG 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2" y="1196752"/>
            <a:ext cx="9058275" cy="511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57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wipe(down)">
                                      <p:cBhvr>
                                        <p:cTn id="7" dur="5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Adan\Pictures\Construye T\IMG 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37" y="1340768"/>
            <a:ext cx="9229725" cy="511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2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wipe(down)">
                                      <p:cBhvr>
                                        <p:cTn id="7"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Adan\Pictures\Construye T\IMG 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608" y="1196752"/>
            <a:ext cx="7934325" cy="509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229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an\Pictures\Construye T\IMG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1196752"/>
            <a:ext cx="8818939" cy="505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50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Adan\Pictures\Construye T\IMG 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648" y="1268760"/>
            <a:ext cx="8258175" cy="48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9458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Adan\Pictures\Construye T\IMG 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241" y="1412776"/>
            <a:ext cx="9001125" cy="501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48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barn(inVertical)">
                                      <p:cBhvr>
                                        <p:cTn id="7" dur="5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Adan\Pictures\Construye T\IMG 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8" y="1196752"/>
            <a:ext cx="8963025" cy="505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47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barn(inVertical)">
                                      <p:cBhvr>
                                        <p:cTn id="7" dur="5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Users\Adan\Pictures\Construye T\IMG 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409" y="1340768"/>
            <a:ext cx="7877175" cy="498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99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wipe(down)">
                                      <p:cBhvr>
                                        <p:cTn id="7" dur="5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Users\Adan\Pictures\Construye T\IMG 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1196752"/>
            <a:ext cx="8496944" cy="505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01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barn(inVertical)">
                                      <p:cBhvr>
                                        <p:cTn id="7"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Users\Adan\Pictures\Construye T\IMG 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149" y="1124744"/>
            <a:ext cx="5191125" cy="48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16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wipe(down)">
                                      <p:cBhvr>
                                        <p:cTn id="7" dur="5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Users\Adan\Pictures\Construye T\IMG 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63" y="1765463"/>
            <a:ext cx="9972573" cy="1837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3601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Adan\Pictures\Construye T\IMG 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480" y="1196752"/>
            <a:ext cx="9001125" cy="484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273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Adan\Pictures\Construye T\IMG 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415" y="1280228"/>
            <a:ext cx="8963025" cy="509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02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wipe(down)">
                                      <p:cBhvr>
                                        <p:cTn id="7" dur="5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Users\Adan\Pictures\Construye T\IMG 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472" y="1340768"/>
            <a:ext cx="9248775" cy="511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5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barn(inVertical)">
                                      <p:cBhvr>
                                        <p:cTn id="7" dur="5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an\Pictures\Construye T\IMG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7" y="1124744"/>
            <a:ext cx="8863335" cy="496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1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Adan\Pictures\Construye T\IMG 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580" y="1268760"/>
            <a:ext cx="8467725" cy="490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29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barn(inVertical)">
                                      <p:cBhvr>
                                        <p:cTn id="7" dur="5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Adan\Pictures\Construye T\IMG 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566" y="1268760"/>
            <a:ext cx="9134475" cy="509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11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barn(inVertical)">
                                      <p:cBhvr>
                                        <p:cTn id="7" dur="5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Adan\Pictures\Construye T\IMG 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1340768"/>
            <a:ext cx="9096375" cy="509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56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barn(inVertical)">
                                      <p:cBhvr>
                                        <p:cTn id="7" dur="500"/>
                                        <p:tgtEl>
                                          <p:spTgt spid="7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Adan\Pictures\Construye T\IMG 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672" y="2395538"/>
            <a:ext cx="835342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13630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Users\Adan\Pictures\Construye T\IMG 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097" y="1340768"/>
            <a:ext cx="8810625"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67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barn(inVertical)">
                                      <p:cBhvr>
                                        <p:cTn id="7" dur="5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Users\Adan\Pictures\Construye T\IMG 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3" y="1824038"/>
            <a:ext cx="8639175"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6092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Users\Adan\Pictures\Construye T\IMG 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654" y="1340768"/>
            <a:ext cx="8886825" cy="492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03040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C:\Users\Adan\Pictures\Construye T\IMG 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665" y="1484784"/>
            <a:ext cx="8562975"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379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Users\Adan\Pictures\Construye T\IMG 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063" y="1109663"/>
            <a:ext cx="6202565" cy="491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88240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99456" y="3063909"/>
            <a:ext cx="9975551" cy="1107996"/>
          </a:xfrm>
          <a:prstGeom prst="rect">
            <a:avLst/>
          </a:prstGeom>
          <a:noFill/>
        </p:spPr>
        <p:txBody>
          <a:bodyPr wrap="none" rtlCol="0">
            <a:spAutoFit/>
          </a:bodyPr>
          <a:lstStyle/>
          <a:p>
            <a:r>
              <a:rPr lang="es-MX" sz="6600" dirty="0" smtClean="0"/>
              <a:t>http://dast-pue.blogspot.mx</a:t>
            </a:r>
            <a:endParaRPr lang="es-MX" sz="6600" dirty="0"/>
          </a:p>
        </p:txBody>
      </p:sp>
    </p:spTree>
    <p:extLst>
      <p:ext uri="{BB962C8B-B14F-4D97-AF65-F5344CB8AC3E}">
        <p14:creationId xmlns:p14="http://schemas.microsoft.com/office/powerpoint/2010/main" val="3446170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an\Pictures\Construye T\IMG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50"/>
            <a:ext cx="12248610" cy="6963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651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4227</TotalTime>
  <Words>225</Words>
  <Application>Microsoft Office PowerPoint</Application>
  <PresentationFormat>Personalizado</PresentationFormat>
  <Paragraphs>23</Paragraphs>
  <Slides>89</Slides>
  <Notes>0</Notes>
  <HiddenSlides>0</HiddenSlides>
  <MMClips>0</MMClips>
  <ScaleCrop>false</ScaleCrop>
  <HeadingPairs>
    <vt:vector size="4" baseType="variant">
      <vt:variant>
        <vt:lpstr>Tema</vt:lpstr>
      </vt:variant>
      <vt:variant>
        <vt:i4>1</vt:i4>
      </vt:variant>
      <vt:variant>
        <vt:lpstr>Títulos de diapositiva</vt:lpstr>
      </vt:variant>
      <vt:variant>
        <vt:i4>89</vt:i4>
      </vt:variant>
    </vt:vector>
  </HeadingPairs>
  <TitlesOfParts>
    <vt:vector size="9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Verdugo</dc:creator>
  <cp:lastModifiedBy>Adan Contreras Contreras</cp:lastModifiedBy>
  <cp:revision>255</cp:revision>
  <cp:lastPrinted>2017-09-14T20:36:45Z</cp:lastPrinted>
  <dcterms:created xsi:type="dcterms:W3CDTF">2011-05-06T15:46:58Z</dcterms:created>
  <dcterms:modified xsi:type="dcterms:W3CDTF">2018-01-18T20:03:05Z</dcterms:modified>
</cp:coreProperties>
</file>